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1"/>
  </p:notesMasterIdLst>
  <p:handoutMasterIdLst>
    <p:handoutMasterId r:id="rId22"/>
  </p:handoutMasterIdLst>
  <p:sldIdLst>
    <p:sldId id="257" r:id="rId2"/>
    <p:sldId id="311" r:id="rId3"/>
    <p:sldId id="286" r:id="rId4"/>
    <p:sldId id="287" r:id="rId5"/>
    <p:sldId id="298" r:id="rId6"/>
    <p:sldId id="297" r:id="rId7"/>
    <p:sldId id="296" r:id="rId8"/>
    <p:sldId id="302" r:id="rId9"/>
    <p:sldId id="303" r:id="rId10"/>
    <p:sldId id="294" r:id="rId11"/>
    <p:sldId id="308" r:id="rId12"/>
    <p:sldId id="309" r:id="rId13"/>
    <p:sldId id="293" r:id="rId14"/>
    <p:sldId id="291" r:id="rId15"/>
    <p:sldId id="290" r:id="rId16"/>
    <p:sldId id="289" r:id="rId17"/>
    <p:sldId id="310" r:id="rId18"/>
    <p:sldId id="300" r:id="rId19"/>
    <p:sldId id="301" r:id="rId20"/>
  </p:sldIdLst>
  <p:sldSz cx="9144000" cy="6858000" type="screen4x3"/>
  <p:notesSz cx="6669088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4FCFE"/>
    <a:srgbClr val="E1F7FF"/>
    <a:srgbClr val="FFFF99"/>
    <a:srgbClr val="FFFF66"/>
    <a:srgbClr val="E7F9FD"/>
    <a:srgbClr val="FFCCCC"/>
    <a:srgbClr val="F4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14" autoAdjust="0"/>
  </p:normalViewPr>
  <p:slideViewPr>
    <p:cSldViewPr>
      <p:cViewPr varScale="1">
        <p:scale>
          <a:sx n="96" d="100"/>
          <a:sy n="96" d="100"/>
        </p:scale>
        <p:origin x="16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5" d="100"/>
          <a:sy n="35" d="100"/>
        </p:scale>
        <p:origin x="-2100" y="-72"/>
      </p:cViewPr>
      <p:guideLst>
        <p:guide orient="horz" pos="3126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079C3C27-49B4-4FC7-94DC-E9570431EAF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DAEFC281-35F3-467D-B842-72846015BAB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FF90B6E1-22DA-47FF-870A-ECDBEDF804E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C5ED3FC9-FDE0-41B1-9E31-43FDEE7C7F0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4C746B5-44F3-40C7-BF14-0E7DD1D330E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39833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BF1C59DA-1A37-4A19-82F7-7AA8D0319B1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CA8E8F08-439E-42C2-9471-ED7FD07E5B0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91202654-9985-46B1-993C-5EF3C35B97E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9AA49D3B-2BEF-477E-874A-789A792A182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id="{C3500DCC-DB89-417B-8F2F-8BC153ADD9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053E81D-9940-4FF7-8566-7787D52D54B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194768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lienbildplatzhalt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7F397583-6CBA-434D-B6CE-A8D7DAB8DAD4}" type="slidenum">
              <a:rPr lang="de-DE" altLang="de-DE" sz="1200" smtClean="0"/>
              <a:pPr/>
              <a:t>1</a:t>
            </a:fld>
            <a:endParaRPr lang="de-DE" altLang="de-DE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53E81D-9940-4FF7-8566-7787D52D54B0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38567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lienbildplatzhalt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6D53EBE-C2C2-4E22-87BE-E74B47B4E25E}" type="slidenum">
              <a:rPr lang="de-DE" altLang="de-DE" smtClean="0"/>
              <a:pPr>
                <a:spcBef>
                  <a:spcPct val="0"/>
                </a:spcBef>
              </a:pPr>
              <a:t>3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53E81D-9940-4FF7-8566-7787D52D54B0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79306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lienbildplatzhalt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65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61A5792-2079-443B-A54C-A01154F63B74}" type="slidenum">
              <a:rPr lang="de-DE" altLang="de-DE" smtClean="0"/>
              <a:pPr>
                <a:spcBef>
                  <a:spcPct val="0"/>
                </a:spcBef>
              </a:pPr>
              <a:t>9</a:t>
            </a:fld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0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E10B156A-9DD3-4A4C-8134-91FCF90EB320}" type="slidenum">
              <a:rPr lang="de-DE" altLang="de-DE" sz="1200" smtClean="0"/>
              <a:pPr/>
              <a:t>10</a:t>
            </a:fld>
            <a:endParaRPr lang="de-DE" altLang="de-DE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9">
            <a:extLst>
              <a:ext uri="{FF2B5EF4-FFF2-40B4-BE49-F238E27FC236}">
                <a16:creationId xmlns:a16="http://schemas.microsoft.com/office/drawing/2014/main" id="{C7881DCE-94BD-4363-8B27-60A33D722C0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5" name="Rechteck 20">
            <a:extLst>
              <a:ext uri="{FF2B5EF4-FFF2-40B4-BE49-F238E27FC236}">
                <a16:creationId xmlns:a16="http://schemas.microsoft.com/office/drawing/2014/main" id="{B52E813E-89DC-449A-B124-B29029B858D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6" name="Rechteck 21">
            <a:extLst>
              <a:ext uri="{FF2B5EF4-FFF2-40B4-BE49-F238E27FC236}">
                <a16:creationId xmlns:a16="http://schemas.microsoft.com/office/drawing/2014/main" id="{82EAEBB1-0EF2-4ED0-8B12-548BE7F1168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7" name="Rechteck 23">
            <a:extLst>
              <a:ext uri="{FF2B5EF4-FFF2-40B4-BE49-F238E27FC236}">
                <a16:creationId xmlns:a16="http://schemas.microsoft.com/office/drawing/2014/main" id="{42DED30E-5A5F-4DC2-942B-95F5C34A6C2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922590D6-E1F1-4505-8E7B-D79C9E8E8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1" name="Gerade Verbindung 25">
            <a:extLst>
              <a:ext uri="{FF2B5EF4-FFF2-40B4-BE49-F238E27FC236}">
                <a16:creationId xmlns:a16="http://schemas.microsoft.com/office/drawing/2014/main" id="{361AE78A-A055-4958-8F98-C694DEB8DA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0A6B515B-A3FF-4502-B265-A780C2D1A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D3BB1C12-FC68-4A4F-8C0D-CE0DF1C35015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97309726-0CD3-46AE-88D7-41B2FBB59E36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15" name="Datumsplatzhalter 27">
            <a:extLst>
              <a:ext uri="{FF2B5EF4-FFF2-40B4-BE49-F238E27FC236}">
                <a16:creationId xmlns:a16="http://schemas.microsoft.com/office/drawing/2014/main" id="{528EAD40-F8B6-4E7D-BE95-149F82B9F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" name="Fußzeilenplatzhalter 16">
            <a:extLst>
              <a:ext uri="{FF2B5EF4-FFF2-40B4-BE49-F238E27FC236}">
                <a16:creationId xmlns:a16="http://schemas.microsoft.com/office/drawing/2014/main" id="{DD8C0B12-234A-45E2-9282-B0917E0FB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Gym. Wilnsdorf Info Einführungsphase 04.04.2017</a:t>
            </a:r>
          </a:p>
        </p:txBody>
      </p:sp>
      <p:sp>
        <p:nvSpPr>
          <p:cNvPr id="17" name="Foliennummernplatzhalter 28">
            <a:extLst>
              <a:ext uri="{FF2B5EF4-FFF2-40B4-BE49-F238E27FC236}">
                <a16:creationId xmlns:a16="http://schemas.microsoft.com/office/drawing/2014/main" id="{E9704E87-7C9E-4C02-BA74-79C7A5913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8AAE4-4AA9-41AE-91BE-8CCDBABB936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944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13">
            <a:extLst>
              <a:ext uri="{FF2B5EF4-FFF2-40B4-BE49-F238E27FC236}">
                <a16:creationId xmlns:a16="http://schemas.microsoft.com/office/drawing/2014/main" id="{3375EFAF-E869-4D21-A79D-41B11239C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A1BAEFF4-11DC-4018-9B7C-EEF7A7829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Gym. Wilnsdorf Info Einführungsphase 04.04.2017</a:t>
            </a:r>
          </a:p>
        </p:txBody>
      </p:sp>
      <p:sp>
        <p:nvSpPr>
          <p:cNvPr id="6" name="Foliennummernplatzhalter 22">
            <a:extLst>
              <a:ext uri="{FF2B5EF4-FFF2-40B4-BE49-F238E27FC236}">
                <a16:creationId xmlns:a16="http://schemas.microsoft.com/office/drawing/2014/main" id="{38FFFC39-1A6C-4F0B-A2F8-DE60DF034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60DFF-5AC2-4CE2-B595-FE0D5395242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0877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9">
            <a:extLst>
              <a:ext uri="{FF2B5EF4-FFF2-40B4-BE49-F238E27FC236}">
                <a16:creationId xmlns:a16="http://schemas.microsoft.com/office/drawing/2014/main" id="{CAB9DC2F-1D17-40DA-9818-3A5F06EC769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5" name="Rechteck 20">
            <a:extLst>
              <a:ext uri="{FF2B5EF4-FFF2-40B4-BE49-F238E27FC236}">
                <a16:creationId xmlns:a16="http://schemas.microsoft.com/office/drawing/2014/main" id="{522A62B8-A174-4BA8-BD34-2513245477E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6" name="Rechteck 21">
            <a:extLst>
              <a:ext uri="{FF2B5EF4-FFF2-40B4-BE49-F238E27FC236}">
                <a16:creationId xmlns:a16="http://schemas.microsoft.com/office/drawing/2014/main" id="{CC4CFA97-F268-4BB2-B3D3-98525A28D89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7" name="Rechteck 23">
            <a:extLst>
              <a:ext uri="{FF2B5EF4-FFF2-40B4-BE49-F238E27FC236}">
                <a16:creationId xmlns:a16="http://schemas.microsoft.com/office/drawing/2014/main" id="{00BCE21A-D29A-45DA-9741-D3FCF0B07AB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7F20EE2F-CD1B-4280-8C02-0A56BA498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8083C97-667A-4073-BEA0-AD02BA927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0" name="Gerade Verbindung 26">
            <a:extLst>
              <a:ext uri="{FF2B5EF4-FFF2-40B4-BE49-F238E27FC236}">
                <a16:creationId xmlns:a16="http://schemas.microsoft.com/office/drawing/2014/main" id="{BC492AA4-1DB3-4DF4-B009-630D5FEDA38C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9A1DA89C-C0AF-4DEE-A120-1BAA7F3FDA03}"/>
              </a:ext>
            </a:extLst>
          </p:cNvPr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68759544-C24C-45C7-82AC-F4AE82076F89}"/>
              </a:ext>
            </a:extLst>
          </p:cNvPr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4800" y="304801"/>
            <a:ext cx="6553200" cy="5821367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91400" y="304802"/>
            <a:ext cx="14478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13" name="Foliennummernplatzhalter 5">
            <a:extLst>
              <a:ext uri="{FF2B5EF4-FFF2-40B4-BE49-F238E27FC236}">
                <a16:creationId xmlns:a16="http://schemas.microsoft.com/office/drawing/2014/main" id="{9C55A08D-EF0A-4E7E-8DC9-9E8B6AF7E3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C4E19-680D-45CA-8714-3B8CF63EBE4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4" name="Datumsplatzhalter 3">
            <a:extLst>
              <a:ext uri="{FF2B5EF4-FFF2-40B4-BE49-F238E27FC236}">
                <a16:creationId xmlns:a16="http://schemas.microsoft.com/office/drawing/2014/main" id="{82C94E66-563D-42C3-B013-1F968F229CA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" name="Fußzeilenplatzhalter 4">
            <a:extLst>
              <a:ext uri="{FF2B5EF4-FFF2-40B4-BE49-F238E27FC236}">
                <a16:creationId xmlns:a16="http://schemas.microsoft.com/office/drawing/2014/main" id="{20D5F1EA-A2DD-4C1C-BCEB-20EC4311054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Gym. Wilnsdorf Info Einführungsphase 04.04.2017</a:t>
            </a:r>
          </a:p>
        </p:txBody>
      </p:sp>
    </p:spTree>
    <p:extLst>
      <p:ext uri="{BB962C8B-B14F-4D97-AF65-F5344CB8AC3E}">
        <p14:creationId xmlns:p14="http://schemas.microsoft.com/office/powerpoint/2010/main" val="4209782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B3834E-91E7-46EF-9AF9-AD6C5A2A3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BA4AD8-FE51-48D2-A5CA-128E9865F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Gym. Wilnsdorf Info Einführungsphase 04.04.2017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56CC6-9455-49CA-B072-BC9AD5029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C91AB-8763-4B15-A634-8E8F70DD4F3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573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9">
            <a:extLst>
              <a:ext uri="{FF2B5EF4-FFF2-40B4-BE49-F238E27FC236}">
                <a16:creationId xmlns:a16="http://schemas.microsoft.com/office/drawing/2014/main" id="{2ACA7FBD-75DC-4E1A-9B50-AC51987BED8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5" name="Rechteck 20">
            <a:extLst>
              <a:ext uri="{FF2B5EF4-FFF2-40B4-BE49-F238E27FC236}">
                <a16:creationId xmlns:a16="http://schemas.microsoft.com/office/drawing/2014/main" id="{527C3655-666C-4F77-98B5-AB87ED82C41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6" name="Rechteck 21">
            <a:extLst>
              <a:ext uri="{FF2B5EF4-FFF2-40B4-BE49-F238E27FC236}">
                <a16:creationId xmlns:a16="http://schemas.microsoft.com/office/drawing/2014/main" id="{0B7735FB-20BC-464D-805D-EE5FB32A354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7" name="Rechteck 23">
            <a:extLst>
              <a:ext uri="{FF2B5EF4-FFF2-40B4-BE49-F238E27FC236}">
                <a16:creationId xmlns:a16="http://schemas.microsoft.com/office/drawing/2014/main" id="{BA69EC4E-A4A9-488C-B319-221931E3C92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8" name="Rechteck 24">
            <a:extLst>
              <a:ext uri="{FF2B5EF4-FFF2-40B4-BE49-F238E27FC236}">
                <a16:creationId xmlns:a16="http://schemas.microsoft.com/office/drawing/2014/main" id="{5C0CB4FE-2077-416D-ABF9-1A01D22BB92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9" name="Rechteck 25">
            <a:extLst>
              <a:ext uri="{FF2B5EF4-FFF2-40B4-BE49-F238E27FC236}">
                <a16:creationId xmlns:a16="http://schemas.microsoft.com/office/drawing/2014/main" id="{4C4CB7CC-CE40-4FC7-B01B-2E621339A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52A074FF-C690-4A6F-9530-E146570A4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A0FF9DB8-5363-482F-8B94-52EF2748E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2" name="Gerade Verbindung 28">
            <a:extLst>
              <a:ext uri="{FF2B5EF4-FFF2-40B4-BE49-F238E27FC236}">
                <a16:creationId xmlns:a16="http://schemas.microsoft.com/office/drawing/2014/main" id="{02967238-2F3C-42D4-9B01-68DF360763B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DFE7959A-4858-4360-A535-0E6554BD039C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0005B40B-E49B-442E-A34A-56F0BBA01079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15" name="Fußzeilenplatzhalter 4">
            <a:extLst>
              <a:ext uri="{FF2B5EF4-FFF2-40B4-BE49-F238E27FC236}">
                <a16:creationId xmlns:a16="http://schemas.microsoft.com/office/drawing/2014/main" id="{2C25A02D-807E-4762-9F65-AF603A5508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Gym. Wilnsdorf Info Einführungsphase 04.04.2017</a:t>
            </a:r>
          </a:p>
        </p:txBody>
      </p:sp>
      <p:sp>
        <p:nvSpPr>
          <p:cNvPr id="16" name="Datumsplatzhalter 3">
            <a:extLst>
              <a:ext uri="{FF2B5EF4-FFF2-40B4-BE49-F238E27FC236}">
                <a16:creationId xmlns:a16="http://schemas.microsoft.com/office/drawing/2014/main" id="{218F9E09-39F6-4241-A55D-353B42C1062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" name="Foliennummernplatzhalter 5">
            <a:extLst>
              <a:ext uri="{FF2B5EF4-FFF2-40B4-BE49-F238E27FC236}">
                <a16:creationId xmlns:a16="http://schemas.microsoft.com/office/drawing/2014/main" id="{84840C60-19A2-48C2-9A94-972990977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50464-F703-470A-9E9B-4690E6AEB65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80934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erade Verbindung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10" name="Inhaltsplatzhalt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2" name="Inhaltsplatzhalt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Datumsplatzhalter 4">
            <a:extLst>
              <a:ext uri="{FF2B5EF4-FFF2-40B4-BE49-F238E27FC236}">
                <a16:creationId xmlns:a16="http://schemas.microsoft.com/office/drawing/2014/main" id="{0EA73645-33A2-460D-B31E-486E63159C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ußzeilenplatzhalter 5">
            <a:extLst>
              <a:ext uri="{FF2B5EF4-FFF2-40B4-BE49-F238E27FC236}">
                <a16:creationId xmlns:a16="http://schemas.microsoft.com/office/drawing/2014/main" id="{9917CC03-0190-4B4C-83E2-A4F7744B8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Gym. Wilnsdorf Info Einführungsphase 04.04.2017</a:t>
            </a:r>
          </a:p>
        </p:txBody>
      </p:sp>
      <p:sp>
        <p:nvSpPr>
          <p:cNvPr id="8" name="Foliennummernplatzhalter 6">
            <a:extLst>
              <a:ext uri="{FF2B5EF4-FFF2-40B4-BE49-F238E27FC236}">
                <a16:creationId xmlns:a16="http://schemas.microsoft.com/office/drawing/2014/main" id="{9422B2DD-D8F5-4270-A93F-9E70E66F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2DA09-0595-4B65-8DE3-D749D7F6A1A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6520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erade Verbindung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Rechteck 20">
            <a:extLst>
              <a:ext uri="{FF2B5EF4-FFF2-40B4-BE49-F238E27FC236}">
                <a16:creationId xmlns:a16="http://schemas.microsoft.com/office/drawing/2014/main" id="{17F730CC-308F-47C0-A2C4-DA57D3AA797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9" name="Rechteck 21">
            <a:extLst>
              <a:ext uri="{FF2B5EF4-FFF2-40B4-BE49-F238E27FC236}">
                <a16:creationId xmlns:a16="http://schemas.microsoft.com/office/drawing/2014/main" id="{683E1718-15D1-462F-A735-6AA6ACC9056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10" name="Rechteck 23">
            <a:extLst>
              <a:ext uri="{FF2B5EF4-FFF2-40B4-BE49-F238E27FC236}">
                <a16:creationId xmlns:a16="http://schemas.microsoft.com/office/drawing/2014/main" id="{FE26F2DC-7A2A-4777-A61A-37E15C66FFC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11" name="Rechteck 24">
            <a:extLst>
              <a:ext uri="{FF2B5EF4-FFF2-40B4-BE49-F238E27FC236}">
                <a16:creationId xmlns:a16="http://schemas.microsoft.com/office/drawing/2014/main" id="{A0AA09D6-BF36-432E-B91F-E13C9F88892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B0BBF558-664A-4D25-9BCC-817CDB08A6EF}"/>
              </a:ext>
            </a:extLst>
          </p:cNvPr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6ED8D1A5-B91A-4BA1-B1BA-2A3FF3998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4" name="Gerade Verbindung 27">
            <a:extLst>
              <a:ext uri="{FF2B5EF4-FFF2-40B4-BE49-F238E27FC236}">
                <a16:creationId xmlns:a16="http://schemas.microsoft.com/office/drawing/2014/main" id="{EBFE6DF4-97CD-406E-8688-2E04E5AA1AE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C0BB4FD-C1BA-48EB-8D12-71409496A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61234844-F460-4F7E-ADD1-861633448144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15443937-D5D0-421F-9F43-E4AAF7A451A7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01752" y="1524001"/>
            <a:ext cx="4040188" cy="732975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791332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24" name="Inhaltsplatzhalt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26" name="Inhaltsplatzhalt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18" name="Datumsplatzhalter 6">
            <a:extLst>
              <a:ext uri="{FF2B5EF4-FFF2-40B4-BE49-F238E27FC236}">
                <a16:creationId xmlns:a16="http://schemas.microsoft.com/office/drawing/2014/main" id="{78EF848C-25D4-4E21-B738-E5696E2F3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" name="Fußzeilenplatzhalter 7">
            <a:extLst>
              <a:ext uri="{FF2B5EF4-FFF2-40B4-BE49-F238E27FC236}">
                <a16:creationId xmlns:a16="http://schemas.microsoft.com/office/drawing/2014/main" id="{FAECA174-35AA-4374-869C-5BB240361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Gym. Wilnsdorf Info Einführungsphase 04.04.2017</a:t>
            </a:r>
          </a:p>
        </p:txBody>
      </p:sp>
      <p:sp>
        <p:nvSpPr>
          <p:cNvPr id="20" name="Foliennummernplatzhalter 8">
            <a:extLst>
              <a:ext uri="{FF2B5EF4-FFF2-40B4-BE49-F238E27FC236}">
                <a16:creationId xmlns:a16="http://schemas.microsoft.com/office/drawing/2014/main" id="{D514F4BA-9386-44B0-9E66-88C3CE8E6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70B24-0B88-420E-8DEA-2BC285D4329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85379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1BA555F-0855-4653-A67F-05E79CD6A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AB1D872-4552-4D04-8378-3A93EC38F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Gym. Wilnsdorf Info Einführungsphase 04.04.2017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44021BB-99A7-4AD4-9F2A-4C0B4B77E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7E5E1-70D3-439B-9514-A90021CCACD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14361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9">
            <a:extLst>
              <a:ext uri="{FF2B5EF4-FFF2-40B4-BE49-F238E27FC236}">
                <a16:creationId xmlns:a16="http://schemas.microsoft.com/office/drawing/2014/main" id="{12F43E39-4552-4E88-ADDD-B39E885D9FF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3" name="Rechteck 20">
            <a:extLst>
              <a:ext uri="{FF2B5EF4-FFF2-40B4-BE49-F238E27FC236}">
                <a16:creationId xmlns:a16="http://schemas.microsoft.com/office/drawing/2014/main" id="{7BD3CD74-227A-4BBD-8AF1-B463023190B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4" name="Rechteck 21">
            <a:extLst>
              <a:ext uri="{FF2B5EF4-FFF2-40B4-BE49-F238E27FC236}">
                <a16:creationId xmlns:a16="http://schemas.microsoft.com/office/drawing/2014/main" id="{23508F7E-2321-4B4B-A847-52FBF3C1FD6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5" name="Rechteck 23">
            <a:extLst>
              <a:ext uri="{FF2B5EF4-FFF2-40B4-BE49-F238E27FC236}">
                <a16:creationId xmlns:a16="http://schemas.microsoft.com/office/drawing/2014/main" id="{0FC19998-DDD4-404B-B90D-18EC563A05D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D89A3E9-951D-443C-8FB2-03112B6F8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46FB4D5-241A-4D2A-BD0C-F40196A92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8" name="Datumsplatzhalter 1">
            <a:extLst>
              <a:ext uri="{FF2B5EF4-FFF2-40B4-BE49-F238E27FC236}">
                <a16:creationId xmlns:a16="http://schemas.microsoft.com/office/drawing/2014/main" id="{507D986A-AFB8-4AAB-BCA7-0603003DF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ußzeilenplatzhalter 2">
            <a:extLst>
              <a:ext uri="{FF2B5EF4-FFF2-40B4-BE49-F238E27FC236}">
                <a16:creationId xmlns:a16="http://schemas.microsoft.com/office/drawing/2014/main" id="{AD64F3A6-B997-4950-8DA8-22F3A2334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Gym. Wilnsdorf Info Einführungsphase 04.04.2017</a:t>
            </a:r>
          </a:p>
        </p:txBody>
      </p:sp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F9CB0222-5731-41A0-A2A0-65CE8445C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A7D40DE-D29F-4132-9CBB-163CDE42E19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3841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D23D833C-953E-47E8-AA08-3F338FF381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6" name="Rechteck 20">
            <a:extLst>
              <a:ext uri="{FF2B5EF4-FFF2-40B4-BE49-F238E27FC236}">
                <a16:creationId xmlns:a16="http://schemas.microsoft.com/office/drawing/2014/main" id="{3CFB9873-82A3-4BE3-8108-6383CC87B32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7" name="Rechteck 21">
            <a:extLst>
              <a:ext uri="{FF2B5EF4-FFF2-40B4-BE49-F238E27FC236}">
                <a16:creationId xmlns:a16="http://schemas.microsoft.com/office/drawing/2014/main" id="{046F1A77-FB71-4DA3-9A62-8C0C0C6881E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8" name="Rechteck 23">
            <a:extLst>
              <a:ext uri="{FF2B5EF4-FFF2-40B4-BE49-F238E27FC236}">
                <a16:creationId xmlns:a16="http://schemas.microsoft.com/office/drawing/2014/main" id="{69AD0DE0-5184-474F-B78F-3E5FAD0E2A0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9" name="Rechteck 24">
            <a:extLst>
              <a:ext uri="{FF2B5EF4-FFF2-40B4-BE49-F238E27FC236}">
                <a16:creationId xmlns:a16="http://schemas.microsoft.com/office/drawing/2014/main" id="{AA08F45C-A185-44FE-9209-342C1DFE5F5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3C169C0-AFC9-480E-8577-3C72094C3188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FD61525-0A5B-4FBA-80F1-704ECC46E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2" name="Gerade Verbindung 27">
            <a:extLst>
              <a:ext uri="{FF2B5EF4-FFF2-40B4-BE49-F238E27FC236}">
                <a16:creationId xmlns:a16="http://schemas.microsoft.com/office/drawing/2014/main" id="{00A1FA9C-7A4F-49BB-B7DE-41A958A08B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50B2637F-989B-48A9-9700-F30A8533E280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22C1A7F3-CD38-4674-B80F-2499CF8B2CFA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7DA3273-A4DF-49E9-B752-67D563DD8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381000" y="1981201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20" name="Inhaltsplatzhalt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6" name="Foliennummernplatzhalter 6">
            <a:extLst>
              <a:ext uri="{FF2B5EF4-FFF2-40B4-BE49-F238E27FC236}">
                <a16:creationId xmlns:a16="http://schemas.microsoft.com/office/drawing/2014/main" id="{E94D1823-6D2C-4980-8FF0-51CC97406A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B1232-2B6C-4A3A-83CA-C248256623A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7" name="Datumsplatzhalter 4">
            <a:extLst>
              <a:ext uri="{FF2B5EF4-FFF2-40B4-BE49-F238E27FC236}">
                <a16:creationId xmlns:a16="http://schemas.microsoft.com/office/drawing/2014/main" id="{B3D893D2-80C7-4E6D-A41D-2E7FF89E1C6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8" name="Fußzeilenplatzhalter 5">
            <a:extLst>
              <a:ext uri="{FF2B5EF4-FFF2-40B4-BE49-F238E27FC236}">
                <a16:creationId xmlns:a16="http://schemas.microsoft.com/office/drawing/2014/main" id="{18A0851E-1D24-4161-9D10-12848CA0A6C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Gym. Wilnsdorf Info Einführungsphase 04.04.2017</a:t>
            </a:r>
          </a:p>
        </p:txBody>
      </p:sp>
    </p:spTree>
    <p:extLst>
      <p:ext uri="{BB962C8B-B14F-4D97-AF65-F5344CB8AC3E}">
        <p14:creationId xmlns:p14="http://schemas.microsoft.com/office/powerpoint/2010/main" val="249597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erade Verbindung 19">
            <a:extLst>
              <a:ext uri="{FF2B5EF4-FFF2-40B4-BE49-F238E27FC236}">
                <a16:creationId xmlns:a16="http://schemas.microsoft.com/office/drawing/2014/main" id="{2E33969D-08B7-47B7-B71E-C958B7A6A45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6" name="Rechteck 20">
            <a:extLst>
              <a:ext uri="{FF2B5EF4-FFF2-40B4-BE49-F238E27FC236}">
                <a16:creationId xmlns:a16="http://schemas.microsoft.com/office/drawing/2014/main" id="{B4C07523-C28B-466D-996D-5A6D98C2346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7" name="Rechteck 21">
            <a:extLst>
              <a:ext uri="{FF2B5EF4-FFF2-40B4-BE49-F238E27FC236}">
                <a16:creationId xmlns:a16="http://schemas.microsoft.com/office/drawing/2014/main" id="{4804B802-615B-4CD6-9610-7E6F144C300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8" name="Rechteck 23">
            <a:extLst>
              <a:ext uri="{FF2B5EF4-FFF2-40B4-BE49-F238E27FC236}">
                <a16:creationId xmlns:a16="http://schemas.microsoft.com/office/drawing/2014/main" id="{9983B503-7986-4954-8770-AB591A812D1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9" name="Rechteck 24">
            <a:extLst>
              <a:ext uri="{FF2B5EF4-FFF2-40B4-BE49-F238E27FC236}">
                <a16:creationId xmlns:a16="http://schemas.microsoft.com/office/drawing/2014/main" id="{8123B224-9D65-4429-8EF4-43D624A1588D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3998892-7C22-4FEC-A98F-9EAA44297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B9B3900-E46A-4628-A0F2-3A03A2526CA1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E76A971-04A7-4ADC-B1D5-74B17FFCC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F9981DC4-BF6C-49F8-B1F9-96B9976B5234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A191A59D-F36E-407D-AFFC-74D29CF3D087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958D75CF-6753-4D08-9F68-765EF290D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16" name="Foliennummernplatzhalter 6">
            <a:extLst>
              <a:ext uri="{FF2B5EF4-FFF2-40B4-BE49-F238E27FC236}">
                <a16:creationId xmlns:a16="http://schemas.microsoft.com/office/drawing/2014/main" id="{9F1AE170-1B22-4E77-954C-10E4ABA5D4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487CC-771F-4525-AD52-83296FB453F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7" name="Datumsplatzhalter 4">
            <a:extLst>
              <a:ext uri="{FF2B5EF4-FFF2-40B4-BE49-F238E27FC236}">
                <a16:creationId xmlns:a16="http://schemas.microsoft.com/office/drawing/2014/main" id="{4B5440DF-2183-488C-9EDE-9DC5067A8BD0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8" name="Fußzeilenplatzhalter 5">
            <a:extLst>
              <a:ext uri="{FF2B5EF4-FFF2-40B4-BE49-F238E27FC236}">
                <a16:creationId xmlns:a16="http://schemas.microsoft.com/office/drawing/2014/main" id="{1AB57779-1ABA-4C79-8FC8-4CBB19BE47F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Gym. Wilnsdorf Info Einführungsphase 04.04.2017</a:t>
            </a:r>
          </a:p>
        </p:txBody>
      </p:sp>
    </p:spTree>
    <p:extLst>
      <p:ext uri="{BB962C8B-B14F-4D97-AF65-F5344CB8AC3E}">
        <p14:creationId xmlns:p14="http://schemas.microsoft.com/office/powerpoint/2010/main" val="2175773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hteck 16">
            <a:extLst>
              <a:ext uri="{FF2B5EF4-FFF2-40B4-BE49-F238E27FC236}">
                <a16:creationId xmlns:a16="http://schemas.microsoft.com/office/drawing/2014/main" id="{FFC3B31B-B4A4-4AA3-A262-5CBFAF7B8F0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1027" name="Rechteck 15">
            <a:extLst>
              <a:ext uri="{FF2B5EF4-FFF2-40B4-BE49-F238E27FC236}">
                <a16:creationId xmlns:a16="http://schemas.microsoft.com/office/drawing/2014/main" id="{1E081B04-9062-4456-86BA-942BC0C4438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1028" name="Rechteck 17">
            <a:extLst>
              <a:ext uri="{FF2B5EF4-FFF2-40B4-BE49-F238E27FC236}">
                <a16:creationId xmlns:a16="http://schemas.microsoft.com/office/drawing/2014/main" id="{BA6F465C-C3B3-4386-BBDF-FA5FFBE7443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1029" name="Rechteck 18">
            <a:extLst>
              <a:ext uri="{FF2B5EF4-FFF2-40B4-BE49-F238E27FC236}">
                <a16:creationId xmlns:a16="http://schemas.microsoft.com/office/drawing/2014/main" id="{A772BDB0-87F8-4423-BFC0-C88556E7E9A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endParaRPr lang="en-US" alt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7DDED1E-67C5-448C-9892-DAE7A23B4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4" name="Datumsplatzhalter 13">
            <a:extLst>
              <a:ext uri="{FF2B5EF4-FFF2-40B4-BE49-F238E27FC236}">
                <a16:creationId xmlns:a16="http://schemas.microsoft.com/office/drawing/2014/main" id="{3375EFAF-E869-4D21-A79D-41B11239CB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1BAEFF4-11DC-4018-9B7C-EEF7A7829E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de-DE"/>
              <a:t>Gym. Wilnsdorf Info Einführungsphase 04.04.2017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0B35ABD-BAFE-4CF2-B54E-74290F5DD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/>
          </a:p>
        </p:txBody>
      </p:sp>
      <p:sp>
        <p:nvSpPr>
          <p:cNvPr id="10" name="Gerade Verbindung 9">
            <a:extLst>
              <a:ext uri="{FF2B5EF4-FFF2-40B4-BE49-F238E27FC236}">
                <a16:creationId xmlns:a16="http://schemas.microsoft.com/office/drawing/2014/main" id="{36240AB9-36B9-4049-A3B5-2B8B29071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27BBC8B2-3C6C-4988-A73B-93520FC652FB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12E24337-FC03-4729-8692-0F8DC2FE14C1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Foliennummernplatzhalter 22">
            <a:extLst>
              <a:ext uri="{FF2B5EF4-FFF2-40B4-BE49-F238E27FC236}">
                <a16:creationId xmlns:a16="http://schemas.microsoft.com/office/drawing/2014/main" id="{38FFFC39-1A6C-4F0B-A2F8-DE60DF0349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>
                <a:solidFill>
                  <a:srgbClr val="7B7890"/>
                </a:solidFill>
              </a:defRPr>
            </a:lvl1pPr>
          </a:lstStyle>
          <a:p>
            <a:pPr>
              <a:defRPr/>
            </a:pPr>
            <a:fld id="{1C1EC204-3DA3-43D1-9865-18597ED4146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8" name="Titelplatzhalt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  <a:endParaRPr lang="en-US" altLang="de-DE"/>
          </a:p>
        </p:txBody>
      </p:sp>
      <p:sp>
        <p:nvSpPr>
          <p:cNvPr id="1039" name="Textplatzhalt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5" r:id="rId1"/>
    <p:sldLayoutId id="2147484116" r:id="rId2"/>
    <p:sldLayoutId id="2147484117" r:id="rId3"/>
    <p:sldLayoutId id="2147484118" r:id="rId4"/>
    <p:sldLayoutId id="2147484119" r:id="rId5"/>
    <p:sldLayoutId id="2147484120" r:id="rId6"/>
    <p:sldLayoutId id="2147484121" r:id="rId7"/>
    <p:sldLayoutId id="2147484122" r:id="rId8"/>
    <p:sldLayoutId id="2147484123" r:id="rId9"/>
    <p:sldLayoutId id="2147484114" r:id="rId10"/>
    <p:sldLayoutId id="2147484124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789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7890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7890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7890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7890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7890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7890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7890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7890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9E9273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slide" Target="slide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slide" Target="slide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3"/>
          <p:cNvSpPr txBox="1">
            <a:spLocks noChangeArrowheads="1"/>
          </p:cNvSpPr>
          <p:nvPr/>
        </p:nvSpPr>
        <p:spPr bwMode="auto">
          <a:xfrm>
            <a:off x="5076056" y="1828800"/>
            <a:ext cx="3816424" cy="606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8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800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800" dirty="0">
                <a:latin typeface="Times New Roman" panose="02020603050405020304" pitchFamily="18" charset="0"/>
              </a:rPr>
              <a:t>Informationen für Schülerinnen und Schüler sowie Eltern und Erziehungsberechtigte zur Gestaltung der </a:t>
            </a:r>
            <a:r>
              <a:rPr lang="de-DE" altLang="de-DE" sz="2800" dirty="0" err="1">
                <a:latin typeface="Times New Roman" panose="02020603050405020304" pitchFamily="18" charset="0"/>
              </a:rPr>
              <a:t>gymn</a:t>
            </a:r>
            <a:r>
              <a:rPr lang="de-DE" altLang="de-DE" sz="2800" dirty="0">
                <a:latin typeface="Times New Roman" panose="02020603050405020304" pitchFamily="18" charset="0"/>
              </a:rPr>
              <a:t>. Oberstufe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800" dirty="0">
                <a:latin typeface="Times New Roman" panose="02020603050405020304" pitchFamily="18" charset="0"/>
              </a:rPr>
              <a:t>am 24.04.2024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4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4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400" dirty="0">
              <a:latin typeface="Times New Roman" panose="02020603050405020304" pitchFamily="18" charset="0"/>
            </a:endParaRPr>
          </a:p>
        </p:txBody>
      </p:sp>
      <p:sp>
        <p:nvSpPr>
          <p:cNvPr id="14339" name="Text Box 20"/>
          <p:cNvSpPr txBox="1">
            <a:spLocks noChangeArrowheads="1"/>
          </p:cNvSpPr>
          <p:nvPr/>
        </p:nvSpPr>
        <p:spPr bwMode="auto">
          <a:xfrm>
            <a:off x="2667000" y="3657600"/>
            <a:ext cx="3886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14340" name="Text Box 22"/>
          <p:cNvSpPr txBox="1">
            <a:spLocks noChangeArrowheads="1"/>
          </p:cNvSpPr>
          <p:nvPr/>
        </p:nvSpPr>
        <p:spPr bwMode="auto">
          <a:xfrm>
            <a:off x="6096000" y="3810000"/>
            <a:ext cx="198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800" dirty="0">
              <a:latin typeface="Times New Roman" panose="02020603050405020304" pitchFamily="18" charset="0"/>
            </a:endParaRPr>
          </a:p>
        </p:txBody>
      </p:sp>
      <p:sp>
        <p:nvSpPr>
          <p:cNvPr id="14341" name="Text Box 24"/>
          <p:cNvSpPr txBox="1">
            <a:spLocks noChangeArrowheads="1"/>
          </p:cNvSpPr>
          <p:nvPr/>
        </p:nvSpPr>
        <p:spPr bwMode="auto">
          <a:xfrm>
            <a:off x="3505200" y="3810000"/>
            <a:ext cx="2590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  <p:sp>
        <p:nvSpPr>
          <p:cNvPr id="14343" name="Textfeld 12"/>
          <p:cNvSpPr txBox="1">
            <a:spLocks noChangeArrowheads="1"/>
          </p:cNvSpPr>
          <p:nvPr/>
        </p:nvSpPr>
        <p:spPr bwMode="auto">
          <a:xfrm>
            <a:off x="323850" y="0"/>
            <a:ext cx="8424863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3600" b="1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3600" b="1">
                <a:latin typeface="Times New Roman" panose="02020603050405020304" pitchFamily="18" charset="0"/>
              </a:rPr>
              <a:t>Die gymnasiale Oberstufe </a:t>
            </a:r>
            <a:endParaRPr lang="de-DE" altLang="de-DE" sz="36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3600" b="1">
                <a:latin typeface="Times New Roman" panose="02020603050405020304" pitchFamily="18" charset="0"/>
              </a:rPr>
              <a:t>am Gymnasium Wilnsdorf</a:t>
            </a:r>
          </a:p>
        </p:txBody>
      </p:sp>
      <p:sp>
        <p:nvSpPr>
          <p:cNvPr id="14344" name="Fußzeilenplatzhalter 8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Gym</a:t>
            </a:r>
            <a:r>
              <a:rPr lang="de-DE" altLang="de-DE" sz="1200" dirty="0">
                <a:solidFill>
                  <a:srgbClr val="FFFFFF"/>
                </a:solidFill>
                <a:latin typeface="Times New Roman" panose="02020603050405020304" pitchFamily="18" charset="0"/>
              </a:rPr>
              <a:t>. Wilnsdorf Info Oberstufe </a:t>
            </a:r>
          </a:p>
        </p:txBody>
      </p:sp>
      <p:sp>
        <p:nvSpPr>
          <p:cNvPr id="14345" name="Foliennummernplatzhalt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6C15BCF9-3729-4522-A53E-BC7C6F783C1C}" type="slidenum">
              <a:rPr lang="de-DE" altLang="de-DE" sz="1600" smtClean="0">
                <a:solidFill>
                  <a:srgbClr val="7B7890"/>
                </a:solidFill>
              </a:rPr>
              <a:pPr/>
              <a:t>1</a:t>
            </a:fld>
            <a:endParaRPr lang="de-DE" altLang="de-DE" sz="1600">
              <a:solidFill>
                <a:srgbClr val="7B7890"/>
              </a:solidFill>
            </a:endParaRPr>
          </a:p>
        </p:txBody>
      </p:sp>
      <p:pic>
        <p:nvPicPr>
          <p:cNvPr id="10" name="Picture 26" descr="C:\Users\gunter\Pictures\forum.bmp">
            <a:extLst>
              <a:ext uri="{FF2B5EF4-FFF2-40B4-BE49-F238E27FC236}">
                <a16:creationId xmlns:a16="http://schemas.microsoft.com/office/drawing/2014/main" id="{AE56FBEE-57CA-4F61-B2CF-4F879696D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091724"/>
            <a:ext cx="3905250" cy="2937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007" name="Group 95">
            <a:extLst>
              <a:ext uri="{FF2B5EF4-FFF2-40B4-BE49-F238E27FC236}">
                <a16:creationId xmlns:a16="http://schemas.microsoft.com/office/drawing/2014/main" id="{EC64BFD6-202D-465A-9A0D-48C26F12BE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56242"/>
              </p:ext>
            </p:extLst>
          </p:nvPr>
        </p:nvGraphicFramePr>
        <p:xfrm>
          <a:off x="3528104" y="1250448"/>
          <a:ext cx="5105400" cy="5120760"/>
        </p:xfrm>
        <a:graphic>
          <a:graphicData uri="http://schemas.openxmlformats.org/drawingml/2006/table">
            <a:tbl>
              <a:tblPr/>
              <a:tblGrid>
                <a:gridCol w="85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14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11.1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11.2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12.1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12.2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13.1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13.2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9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98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8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8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8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8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8985" name="Text Box 73"/>
          <p:cNvSpPr txBox="1">
            <a:spLocks noChangeArrowheads="1"/>
          </p:cNvSpPr>
          <p:nvPr/>
        </p:nvSpPr>
        <p:spPr bwMode="auto">
          <a:xfrm>
            <a:off x="323850" y="1628775"/>
            <a:ext cx="8305800" cy="4619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1">
                <a:latin typeface="Times New Roman" panose="02020603050405020304" pitchFamily="18" charset="0"/>
              </a:rPr>
              <a:t>Deutsch </a:t>
            </a:r>
          </a:p>
        </p:txBody>
      </p:sp>
      <p:sp>
        <p:nvSpPr>
          <p:cNvPr id="38986" name="Text Box 74"/>
          <p:cNvSpPr txBox="1">
            <a:spLocks noChangeArrowheads="1"/>
          </p:cNvSpPr>
          <p:nvPr/>
        </p:nvSpPr>
        <p:spPr bwMode="auto">
          <a:xfrm>
            <a:off x="323850" y="2636838"/>
            <a:ext cx="4895850" cy="4619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1">
                <a:latin typeface="Times New Roman" panose="02020603050405020304" pitchFamily="18" charset="0"/>
              </a:rPr>
              <a:t>Musik/Kunst  (bzw. KrS/Thea/VIP)</a:t>
            </a:r>
          </a:p>
        </p:txBody>
      </p:sp>
      <p:sp>
        <p:nvSpPr>
          <p:cNvPr id="38987" name="Text Box 75"/>
          <p:cNvSpPr txBox="1">
            <a:spLocks noChangeArrowheads="1"/>
          </p:cNvSpPr>
          <p:nvPr/>
        </p:nvSpPr>
        <p:spPr bwMode="auto">
          <a:xfrm>
            <a:off x="323850" y="2133600"/>
            <a:ext cx="8305800" cy="4619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1">
                <a:latin typeface="Times New Roman" panose="02020603050405020304" pitchFamily="18" charset="0"/>
              </a:rPr>
              <a:t>Fremdsprache 1 ( bzw. 2 )</a:t>
            </a:r>
          </a:p>
        </p:txBody>
      </p:sp>
      <p:sp>
        <p:nvSpPr>
          <p:cNvPr id="38988" name="Text Box 76"/>
          <p:cNvSpPr txBox="1">
            <a:spLocks noChangeArrowheads="1"/>
          </p:cNvSpPr>
          <p:nvPr/>
        </p:nvSpPr>
        <p:spPr bwMode="auto">
          <a:xfrm>
            <a:off x="5232400" y="2636838"/>
            <a:ext cx="1692275" cy="461962"/>
          </a:xfrm>
          <a:prstGeom prst="rect">
            <a:avLst/>
          </a:prstGeom>
          <a:solidFill>
            <a:srgbClr val="FFFF99">
              <a:alpha val="8901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de-CH" altLang="de-DE" sz="2400">
              <a:latin typeface="Times New Roman" panose="02020603050405020304" pitchFamily="18" charset="0"/>
            </a:endParaRPr>
          </a:p>
        </p:txBody>
      </p:sp>
      <p:sp>
        <p:nvSpPr>
          <p:cNvPr id="38989" name="Text Box 77"/>
          <p:cNvSpPr txBox="1">
            <a:spLocks noChangeArrowheads="1"/>
          </p:cNvSpPr>
          <p:nvPr/>
        </p:nvSpPr>
        <p:spPr bwMode="auto">
          <a:xfrm>
            <a:off x="323850" y="3141663"/>
            <a:ext cx="8305800" cy="4619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1">
                <a:latin typeface="Times New Roman" panose="02020603050405020304" pitchFamily="18" charset="0"/>
              </a:rPr>
              <a:t>Gesellschaftswissenschaft</a:t>
            </a:r>
            <a:r>
              <a:rPr lang="de-DE" altLang="de-DE" sz="2000" b="1">
                <a:latin typeface="Times New Roman" panose="02020603050405020304" pitchFamily="18" charset="0"/>
              </a:rPr>
              <a:t> </a:t>
            </a:r>
            <a:r>
              <a:rPr lang="de-DE" altLang="de-DE" sz="2000" b="1">
                <a:latin typeface="Times New Roman" panose="02020603050405020304" pitchFamily="18" charset="0"/>
                <a:hlinkClick r:id="rId3" action="ppaction://hlinksldjump"/>
              </a:rPr>
              <a:t>          </a:t>
            </a:r>
            <a:endParaRPr lang="de-DE" altLang="de-DE" sz="2000" b="1">
              <a:latin typeface="Times New Roman" panose="02020603050405020304" pitchFamily="18" charset="0"/>
            </a:endParaRPr>
          </a:p>
        </p:txBody>
      </p:sp>
      <p:sp>
        <p:nvSpPr>
          <p:cNvPr id="38990" name="Text Box 78"/>
          <p:cNvSpPr txBox="1">
            <a:spLocks noChangeArrowheads="1"/>
          </p:cNvSpPr>
          <p:nvPr/>
        </p:nvSpPr>
        <p:spPr bwMode="auto">
          <a:xfrm>
            <a:off x="5232400" y="3654425"/>
            <a:ext cx="3384550" cy="4667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1">
                <a:latin typeface="Times New Roman" panose="02020603050405020304" pitchFamily="18" charset="0"/>
              </a:rPr>
              <a:t>Je 2 GK: GE/SW</a:t>
            </a:r>
          </a:p>
        </p:txBody>
      </p:sp>
      <p:sp>
        <p:nvSpPr>
          <p:cNvPr id="38991" name="Text Box 79"/>
          <p:cNvSpPr txBox="1">
            <a:spLocks noChangeArrowheads="1"/>
          </p:cNvSpPr>
          <p:nvPr/>
        </p:nvSpPr>
        <p:spPr bwMode="auto">
          <a:xfrm>
            <a:off x="323850" y="4221163"/>
            <a:ext cx="8305800" cy="4619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1">
                <a:latin typeface="Times New Roman" panose="02020603050405020304" pitchFamily="18" charset="0"/>
              </a:rPr>
              <a:t>Mathematik</a:t>
            </a:r>
          </a:p>
        </p:txBody>
      </p:sp>
      <p:sp>
        <p:nvSpPr>
          <p:cNvPr id="38992" name="Text Box 80"/>
          <p:cNvSpPr txBox="1">
            <a:spLocks noChangeArrowheads="1"/>
          </p:cNvSpPr>
          <p:nvPr/>
        </p:nvSpPr>
        <p:spPr bwMode="auto">
          <a:xfrm>
            <a:off x="323850" y="4724400"/>
            <a:ext cx="8305800" cy="4619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1">
                <a:latin typeface="Times New Roman" panose="02020603050405020304" pitchFamily="18" charset="0"/>
              </a:rPr>
              <a:t>Naturwissenschaft 1 ( bzw. 2 oder Informatik )</a:t>
            </a:r>
            <a:r>
              <a:rPr lang="de-DE" altLang="de-DE" sz="2000" b="1">
                <a:latin typeface="Times New Roman" panose="02020603050405020304" pitchFamily="18" charset="0"/>
                <a:hlinkClick r:id="rId3" action="ppaction://hlinksldjump"/>
              </a:rPr>
              <a:t>            </a:t>
            </a:r>
            <a:r>
              <a:rPr lang="de-DE" altLang="de-DE" sz="2000" b="1"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38993" name="Text Box 81"/>
          <p:cNvSpPr txBox="1">
            <a:spLocks noChangeArrowheads="1"/>
          </p:cNvSpPr>
          <p:nvPr/>
        </p:nvSpPr>
        <p:spPr bwMode="auto">
          <a:xfrm>
            <a:off x="323850" y="5300663"/>
            <a:ext cx="6623050" cy="4619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1">
                <a:latin typeface="Times New Roman" panose="02020603050405020304" pitchFamily="18" charset="0"/>
              </a:rPr>
              <a:t>Religionslehre (bzw. Philosophie)</a:t>
            </a:r>
          </a:p>
        </p:txBody>
      </p:sp>
      <p:sp>
        <p:nvSpPr>
          <p:cNvPr id="38994" name="Text Box 82"/>
          <p:cNvSpPr txBox="1">
            <a:spLocks noChangeArrowheads="1"/>
          </p:cNvSpPr>
          <p:nvPr/>
        </p:nvSpPr>
        <p:spPr bwMode="auto">
          <a:xfrm>
            <a:off x="323850" y="5805488"/>
            <a:ext cx="8305800" cy="4619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1">
                <a:latin typeface="Times New Roman" panose="02020603050405020304" pitchFamily="18" charset="0"/>
              </a:rPr>
              <a:t>Sport</a:t>
            </a:r>
          </a:p>
        </p:txBody>
      </p:sp>
      <p:sp>
        <p:nvSpPr>
          <p:cNvPr id="17488" name="Rechteck 20">
            <a:extLst>
              <a:ext uri="{FF2B5EF4-FFF2-40B4-BE49-F238E27FC236}">
                <a16:creationId xmlns:a16="http://schemas.microsoft.com/office/drawing/2014/main" id="{E970106C-C1AA-4518-8300-E72A1CC9B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88913"/>
            <a:ext cx="8785225" cy="107791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Pflichtfächer u. Mindestbelegungsdauer </a:t>
            </a:r>
          </a:p>
          <a:p>
            <a:pPr algn="ctr" eaLnBrk="1" hangingPunct="1">
              <a:defRPr/>
            </a:pP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in der </a:t>
            </a:r>
            <a:r>
              <a:rPr lang="de-DE" sz="3200" dirty="0" err="1">
                <a:solidFill>
                  <a:schemeClr val="accent1">
                    <a:lumMod val="50000"/>
                  </a:schemeClr>
                </a:solidFill>
              </a:rPr>
              <a:t>gym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. Oberstufe</a:t>
            </a:r>
            <a:r>
              <a:rPr lang="de-DE" sz="3200" dirty="0">
                <a:solidFill>
                  <a:schemeClr val="accent1">
                    <a:lumMod val="50000"/>
                  </a:schemeClr>
                </a:solidFill>
                <a:hlinkClick r:id="" action="ppaction://hlinkshowjump?jump=lastslideviewed"/>
              </a:rPr>
              <a:t>       </a:t>
            </a:r>
            <a:endParaRPr lang="de-DE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753" name="Foliennummernplatzhalter 2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BB6DD79-73B0-4E72-BD14-D0CAD584371E}" type="slidenum">
              <a:rPr lang="de-DE" altLang="de-DE" sz="1600" smtClean="0">
                <a:solidFill>
                  <a:srgbClr val="FFFFFF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de-DE" altLang="de-DE" sz="16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754" name="Fußzeilenplatzhalter 2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Gym</a:t>
            </a:r>
            <a:r>
              <a:rPr lang="de-DE" altLang="de-DE" sz="1200" dirty="0">
                <a:solidFill>
                  <a:srgbClr val="FFFFFF"/>
                </a:solidFill>
                <a:latin typeface="Times New Roman" panose="02020603050405020304" pitchFamily="18" charset="0"/>
              </a:rPr>
              <a:t>. Wilnsdorf Info Oberstufe 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8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8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8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8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8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8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8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8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8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8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85" grpId="0" animBg="1" autoUpdateAnimBg="0"/>
      <p:bldP spid="38986" grpId="0" animBg="1" autoUpdateAnimBg="0"/>
      <p:bldP spid="38987" grpId="0" animBg="1" autoUpdateAnimBg="0"/>
      <p:bldP spid="38988" grpId="0" animBg="1" autoUpdateAnimBg="0"/>
      <p:bldP spid="38989" grpId="0" animBg="1" autoUpdateAnimBg="0"/>
      <p:bldP spid="38990" grpId="0" animBg="1" autoUpdateAnimBg="0"/>
      <p:bldP spid="38991" grpId="0" animBg="1" autoUpdateAnimBg="0"/>
      <p:bldP spid="38992" grpId="0" animBg="1" autoUpdateAnimBg="0"/>
      <p:bldP spid="38993" grpId="0" animBg="1" autoUpdateAnimBg="0"/>
      <p:bldP spid="38994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5"/>
          <p:cNvSpPr txBox="1">
            <a:spLocks noChangeArrowheads="1"/>
          </p:cNvSpPr>
          <p:nvPr/>
        </p:nvSpPr>
        <p:spPr bwMode="auto">
          <a:xfrm>
            <a:off x="5715000" y="1828800"/>
            <a:ext cx="2743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30723" name="Text Box 7"/>
          <p:cNvSpPr txBox="1">
            <a:spLocks noChangeArrowheads="1"/>
          </p:cNvSpPr>
          <p:nvPr/>
        </p:nvSpPr>
        <p:spPr bwMode="auto">
          <a:xfrm>
            <a:off x="1066800" y="1981200"/>
            <a:ext cx="7010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3200" b="1">
              <a:latin typeface="Times New Roman" panose="02020603050405020304" pitchFamily="18" charset="0"/>
            </a:endParaRPr>
          </a:p>
        </p:txBody>
      </p:sp>
      <p:sp>
        <p:nvSpPr>
          <p:cNvPr id="30724" name="Text Box 8"/>
          <p:cNvSpPr txBox="1">
            <a:spLocks noChangeArrowheads="1"/>
          </p:cNvSpPr>
          <p:nvPr/>
        </p:nvSpPr>
        <p:spPr bwMode="auto">
          <a:xfrm>
            <a:off x="1600200" y="2133600"/>
            <a:ext cx="5562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30725" name="Text Box 11"/>
          <p:cNvSpPr txBox="1">
            <a:spLocks noChangeArrowheads="1"/>
          </p:cNvSpPr>
          <p:nvPr/>
        </p:nvSpPr>
        <p:spPr bwMode="auto">
          <a:xfrm>
            <a:off x="755650" y="2492375"/>
            <a:ext cx="2665413" cy="1077913"/>
          </a:xfrm>
          <a:prstGeom prst="rect">
            <a:avLst/>
          </a:pr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3200" b="1" i="1">
                <a:latin typeface="Times New Roman" panose="02020603050405020304" pitchFamily="18" charset="0"/>
              </a:rPr>
              <a:t>Langsam wird‘s öde!</a:t>
            </a:r>
          </a:p>
        </p:txBody>
      </p:sp>
      <p:sp>
        <p:nvSpPr>
          <p:cNvPr id="30726" name="Foliennummernplatzhalter 10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B0628D8-E4A0-4A49-8F50-ABA536EF6BE2}" type="slidenum">
              <a:rPr lang="de-DE" altLang="de-DE" sz="1600" smtClean="0">
                <a:solidFill>
                  <a:srgbClr val="7B789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de-DE" altLang="de-DE" sz="1600">
              <a:solidFill>
                <a:srgbClr val="7B789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7" name="Fußzeilenplatzhalter 1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Gym</a:t>
            </a:r>
            <a:r>
              <a:rPr lang="de-DE" altLang="de-DE" sz="1200" dirty="0">
                <a:solidFill>
                  <a:srgbClr val="FFFFFF"/>
                </a:solidFill>
                <a:latin typeface="Times New Roman" panose="02020603050405020304" pitchFamily="18" charset="0"/>
              </a:rPr>
              <a:t>. Wilnsdorf Info Oberstufe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84AD606-A866-4270-80EF-F23BA4F0EEB4}"/>
              </a:ext>
            </a:extLst>
          </p:cNvPr>
          <p:cNvSpPr txBox="1"/>
          <p:nvPr/>
        </p:nvSpPr>
        <p:spPr>
          <a:xfrm>
            <a:off x="1835150" y="404813"/>
            <a:ext cx="5184775" cy="58420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de-DE" sz="3200" dirty="0">
                <a:solidFill>
                  <a:schemeClr val="accent1">
                    <a:lumMod val="50000"/>
                  </a:schemeClr>
                </a:solidFill>
              </a:rPr>
              <a:t>Es reicht.</a:t>
            </a:r>
          </a:p>
        </p:txBody>
      </p:sp>
      <p:pic>
        <p:nvPicPr>
          <p:cNvPr id="30729" name="Grafik 11" descr="Gähnende-Tiere-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1773238"/>
            <a:ext cx="4689475" cy="405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0" name="AutoShape 10">
            <a:extLst>
              <a:ext uri="{FF2B5EF4-FFF2-40B4-BE49-F238E27FC236}">
                <a16:creationId xmlns:a16="http://schemas.microsoft.com/office/drawing/2014/main" id="{C566524F-1E9F-4133-880D-5A867E8DE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773238"/>
            <a:ext cx="3744913" cy="3024187"/>
          </a:xfrm>
          <a:prstGeom prst="cloudCallout">
            <a:avLst>
              <a:gd name="adj1" fmla="val 107527"/>
              <a:gd name="adj2" fmla="val -17996"/>
            </a:avLst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endParaRPr lang="de-DE" sz="2400"/>
          </a:p>
        </p:txBody>
      </p:sp>
      <p:sp>
        <p:nvSpPr>
          <p:cNvPr id="30731" name="Textfeld 12"/>
          <p:cNvSpPr txBox="1">
            <a:spLocks noChangeArrowheads="1"/>
          </p:cNvSpPr>
          <p:nvPr/>
        </p:nvSpPr>
        <p:spPr bwMode="auto">
          <a:xfrm>
            <a:off x="900113" y="2349500"/>
            <a:ext cx="2303462" cy="181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800">
                <a:latin typeface="Times New Roman" panose="02020603050405020304" pitchFamily="18" charset="0"/>
              </a:rPr>
              <a:t>Nimmt das denn gar kein Ende??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0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5"/>
          <p:cNvSpPr txBox="1">
            <a:spLocks noChangeArrowheads="1"/>
          </p:cNvSpPr>
          <p:nvPr/>
        </p:nvSpPr>
        <p:spPr bwMode="auto">
          <a:xfrm>
            <a:off x="5715000" y="1828800"/>
            <a:ext cx="2743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68313" y="188913"/>
            <a:ext cx="829468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4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400" b="1">
              <a:latin typeface="Times New Roman" panose="02020603050405020304" pitchFamily="18" charset="0"/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395288" y="1628775"/>
            <a:ext cx="8353425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5738" indent="-185738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30000"/>
              </a:spcBef>
              <a:buClrTx/>
              <a:buSzTx/>
              <a:buFontTx/>
              <a:buChar char="-"/>
            </a:pPr>
            <a:r>
              <a:rPr lang="de-DE" altLang="de-DE" sz="2400" b="1">
                <a:latin typeface="Times New Roman" panose="02020603050405020304" pitchFamily="18" charset="0"/>
              </a:rPr>
              <a:t>Angebot der Qualifikationsphase (optional)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ClrTx/>
              <a:buSzTx/>
              <a:buFontTx/>
              <a:buChar char="-"/>
            </a:pPr>
            <a:r>
              <a:rPr lang="de-DE" altLang="de-DE" sz="2400" b="1">
                <a:latin typeface="Times New Roman" panose="02020603050405020304" pitchFamily="18" charset="0"/>
              </a:rPr>
              <a:t>zweistündiger Jahreskurs (Q1/Q2)</a:t>
            </a:r>
            <a:endParaRPr lang="de-DE" altLang="de-DE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de-DE" altLang="de-DE" sz="2400">
                <a:latin typeface="Times New Roman" panose="02020603050405020304" pitchFamily="18" charset="0"/>
              </a:rPr>
              <a:t>- </a:t>
            </a:r>
            <a:r>
              <a:rPr lang="de-DE" altLang="de-DE" sz="2400" b="1">
                <a:latin typeface="Times New Roman" panose="02020603050405020304" pitchFamily="18" charset="0"/>
              </a:rPr>
              <a:t>Anbindung an ein Referenzfach (Lk/Gk aus Quali-Phase)</a:t>
            </a:r>
            <a:endParaRPr lang="de-DE" altLang="de-DE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de-DE" altLang="de-DE" sz="2400">
                <a:latin typeface="Times New Roman" panose="02020603050405020304" pitchFamily="18" charset="0"/>
              </a:rPr>
              <a:t>- </a:t>
            </a:r>
            <a:r>
              <a:rPr lang="de-DE" altLang="de-DE" sz="2400" b="1">
                <a:latin typeface="Times New Roman" panose="02020603050405020304" pitchFamily="18" charset="0"/>
              </a:rPr>
              <a:t>ggf. fächerverbindend/fachübergreifend</a:t>
            </a:r>
            <a:endParaRPr lang="de-DE" altLang="de-DE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de-DE" altLang="de-DE" sz="2400">
                <a:latin typeface="Times New Roman" panose="02020603050405020304" pitchFamily="18" charset="0"/>
              </a:rPr>
              <a:t>- </a:t>
            </a:r>
            <a:r>
              <a:rPr lang="de-DE" altLang="de-DE" sz="2400" b="1">
                <a:latin typeface="Times New Roman" panose="02020603050405020304" pitchFamily="18" charset="0"/>
              </a:rPr>
              <a:t>Abgrenzung von der Obligatorik des Lehrplans</a:t>
            </a:r>
            <a:endParaRPr lang="de-DE" altLang="de-DE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de-DE" altLang="de-DE" sz="2400">
                <a:latin typeface="Times New Roman" panose="02020603050405020304" pitchFamily="18" charset="0"/>
              </a:rPr>
              <a:t>- </a:t>
            </a:r>
            <a:r>
              <a:rPr lang="de-DE" altLang="de-DE" sz="2400" b="1">
                <a:latin typeface="Times New Roman" panose="02020603050405020304" pitchFamily="18" charset="0"/>
              </a:rPr>
              <a:t>Jahresnote am Ende des Projektkurses</a:t>
            </a:r>
            <a:endParaRPr lang="de-DE" altLang="de-DE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de-DE" altLang="de-DE" sz="2400">
                <a:latin typeface="Times New Roman" panose="02020603050405020304" pitchFamily="18" charset="0"/>
              </a:rPr>
              <a:t>- </a:t>
            </a:r>
            <a:r>
              <a:rPr lang="de-DE" altLang="de-DE" sz="2400" b="1">
                <a:latin typeface="Times New Roman" panose="02020603050405020304" pitchFamily="18" charset="0"/>
              </a:rPr>
              <a:t>Anrechnung im Umfang von zwei Gk; auch 2 Defizite </a:t>
            </a:r>
            <a:endParaRPr lang="de-DE" altLang="de-DE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de-DE" altLang="de-DE" sz="2400">
                <a:latin typeface="Times New Roman" panose="02020603050405020304" pitchFamily="18" charset="0"/>
              </a:rPr>
              <a:t>- </a:t>
            </a:r>
            <a:r>
              <a:rPr lang="de-DE" altLang="de-DE" sz="2400" b="1">
                <a:latin typeface="Times New Roman" panose="02020603050405020304" pitchFamily="18" charset="0"/>
              </a:rPr>
              <a:t>alternative Anrechnung als besondere Lernleistung (wie ein 5. Abiturfach)</a:t>
            </a:r>
            <a:endParaRPr lang="de-DE" altLang="de-DE" sz="24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ClrTx/>
              <a:buSzTx/>
              <a:buFontTx/>
              <a:buChar char="-"/>
            </a:pPr>
            <a:r>
              <a:rPr lang="de-DE" altLang="de-DE" sz="2400" b="1">
                <a:latin typeface="Times New Roman" panose="02020603050405020304" pitchFamily="18" charset="0"/>
              </a:rPr>
              <a:t>Belegung entpflichtet von der Erstellung einer Facharbeit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ClrTx/>
              <a:buSzTx/>
              <a:buFontTx/>
              <a:buChar char="-"/>
            </a:pPr>
            <a:r>
              <a:rPr lang="de-DE" altLang="de-DE" sz="2400" b="1">
                <a:latin typeface="Times New Roman" panose="02020603050405020304" pitchFamily="18" charset="0"/>
              </a:rPr>
              <a:t>Umfangreiche schriftliche Dokumentation</a:t>
            </a: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DC40B7F-D13B-4584-B210-F33DCF3B4971}"/>
              </a:ext>
            </a:extLst>
          </p:cNvPr>
          <p:cNvSpPr txBox="1"/>
          <p:nvPr/>
        </p:nvSpPr>
        <p:spPr>
          <a:xfrm>
            <a:off x="395288" y="369888"/>
            <a:ext cx="8497887" cy="646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de-DE" sz="360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Projektkurse</a:t>
            </a:r>
          </a:p>
        </p:txBody>
      </p:sp>
      <p:sp>
        <p:nvSpPr>
          <p:cNvPr id="31750" name="Foliennummernplatzhalter 10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571B12D-EEF2-4989-B909-DC47DAD03D2F}" type="slidenum">
              <a:rPr lang="de-DE" altLang="de-DE" sz="1600" smtClean="0">
                <a:solidFill>
                  <a:srgbClr val="7B789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de-DE" altLang="de-DE" sz="1600">
              <a:solidFill>
                <a:srgbClr val="7B789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51" name="Fußzeilenplatzhalter 1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Gym</a:t>
            </a:r>
            <a:r>
              <a:rPr lang="de-DE" altLang="de-DE" sz="1200" dirty="0">
                <a:solidFill>
                  <a:srgbClr val="FFFFFF"/>
                </a:solidFill>
                <a:latin typeface="Times New Roman" panose="02020603050405020304" pitchFamily="18" charset="0"/>
              </a:rPr>
              <a:t>. Wilnsdorf Info Oberstufe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/>
      <p:bldP spid="2458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Wahl der vier Abiturfächer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A4C25544-84E8-40A9-AAA8-7F32F719AE7D}"/>
              </a:ext>
            </a:extLst>
          </p:cNvPr>
          <p:cNvGraphicFramePr>
            <a:graphicFrameLocks noGrp="1"/>
          </p:cNvGraphicFramePr>
          <p:nvPr/>
        </p:nvGraphicFramePr>
        <p:xfrm>
          <a:off x="539750" y="1700213"/>
          <a:ext cx="8064500" cy="670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9925">
                <a:tc>
                  <a:txBody>
                    <a:bodyPr/>
                    <a:lstStyle/>
                    <a:p>
                      <a:pPr algn="ctr"/>
                      <a:r>
                        <a:rPr lang="de-DE" sz="1900" dirty="0">
                          <a:solidFill>
                            <a:schemeClr val="tx1"/>
                          </a:solidFill>
                        </a:rPr>
                        <a:t>LK 1</a:t>
                      </a:r>
                    </a:p>
                    <a:p>
                      <a:pPr algn="ctr"/>
                      <a:r>
                        <a:rPr lang="de-DE" sz="1900" dirty="0">
                          <a:solidFill>
                            <a:schemeClr val="tx1"/>
                          </a:solidFill>
                        </a:rPr>
                        <a:t>schriftlich</a:t>
                      </a:r>
                    </a:p>
                  </a:txBody>
                  <a:tcPr marL="91436" marR="91436" marT="45501" marB="45501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 dirty="0">
                          <a:solidFill>
                            <a:schemeClr val="tx1"/>
                          </a:solidFill>
                        </a:rPr>
                        <a:t>LK 2</a:t>
                      </a:r>
                    </a:p>
                    <a:p>
                      <a:pPr algn="ctr"/>
                      <a:r>
                        <a:rPr lang="de-DE" sz="1900" dirty="0">
                          <a:solidFill>
                            <a:schemeClr val="tx1"/>
                          </a:solidFill>
                        </a:rPr>
                        <a:t>schriftlich</a:t>
                      </a:r>
                    </a:p>
                  </a:txBody>
                  <a:tcPr marL="91436" marR="91436" marT="45501" marB="45501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 dirty="0">
                          <a:solidFill>
                            <a:schemeClr val="tx1"/>
                          </a:solidFill>
                        </a:rPr>
                        <a:t>GK</a:t>
                      </a:r>
                    </a:p>
                    <a:p>
                      <a:pPr algn="ctr"/>
                      <a:r>
                        <a:rPr lang="de-DE" sz="1900" dirty="0">
                          <a:solidFill>
                            <a:schemeClr val="tx1"/>
                          </a:solidFill>
                        </a:rPr>
                        <a:t>schriftlich</a:t>
                      </a:r>
                    </a:p>
                  </a:txBody>
                  <a:tcPr marL="91436" marR="91436" marT="45501" marB="45501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 dirty="0">
                          <a:solidFill>
                            <a:schemeClr val="tx1"/>
                          </a:solidFill>
                        </a:rPr>
                        <a:t>GK </a:t>
                      </a:r>
                    </a:p>
                    <a:p>
                      <a:pPr algn="ctr"/>
                      <a:r>
                        <a:rPr lang="de-DE" sz="1900" dirty="0">
                          <a:solidFill>
                            <a:schemeClr val="tx1"/>
                          </a:solidFill>
                        </a:rPr>
                        <a:t>mündlich</a:t>
                      </a:r>
                    </a:p>
                  </a:txBody>
                  <a:tcPr marL="91436" marR="91436" marT="45501" marB="45501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17F04A9A-8D80-4CB7-82B8-29032A679EEA}"/>
              </a:ext>
            </a:extLst>
          </p:cNvPr>
          <p:cNvSpPr txBox="1"/>
          <p:nvPr/>
        </p:nvSpPr>
        <p:spPr>
          <a:xfrm>
            <a:off x="323850" y="2492375"/>
            <a:ext cx="8424863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u="sng" dirty="0"/>
              <a:t>Bedingungen</a:t>
            </a:r>
            <a:r>
              <a:rPr lang="de-DE" dirty="0"/>
              <a:t>:</a:t>
            </a:r>
          </a:p>
          <a:p>
            <a:pPr eaLnBrk="1" hangingPunct="1">
              <a:defRPr/>
            </a:pPr>
            <a:endParaRPr lang="de-DE" sz="800" dirty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de-DE" dirty="0"/>
              <a:t>Die 4 Fächer müssen die 3 Aufgabenfelder abdecken.</a:t>
            </a:r>
          </a:p>
          <a:p>
            <a:pPr marL="273050" indent="-273050" eaLnBrk="1" hangingPunct="1">
              <a:buFont typeface="Wingdings" pitchFamily="2" charset="2"/>
              <a:buChar char="Ø"/>
              <a:defRPr/>
            </a:pPr>
            <a:r>
              <a:rPr lang="de-DE" dirty="0"/>
              <a:t>Unter den 4 Fächern müssen 2 Fächer aus der Fächer- gruppe Deutsch/Fremdsprache/Mathematik sein.</a:t>
            </a:r>
          </a:p>
          <a:p>
            <a:pPr marL="176213" indent="-176213" eaLnBrk="1" hangingPunct="1">
              <a:buFont typeface="Wingdings" pitchFamily="2" charset="2"/>
              <a:buChar char="Ø"/>
              <a:defRPr/>
            </a:pPr>
            <a:r>
              <a:rPr lang="de-DE" dirty="0"/>
              <a:t>Die Fächer müssen in Q1 und Q 2 schriftlich sein.</a:t>
            </a:r>
          </a:p>
          <a:p>
            <a:pPr marL="273050" indent="-273050" eaLnBrk="1" hangingPunct="1">
              <a:buFont typeface="Wingdings" pitchFamily="2" charset="2"/>
              <a:buChar char="Ø"/>
              <a:defRPr/>
            </a:pPr>
            <a:r>
              <a:rPr lang="de-DE" dirty="0"/>
              <a:t>Aufgabenfeld 1 kann nur durch Deutsch oder eine FS  abgedeckt werden.</a:t>
            </a:r>
          </a:p>
          <a:p>
            <a:pPr marL="176213" indent="-176213" eaLnBrk="1" hangingPunct="1">
              <a:buFont typeface="Wingdings" pitchFamily="2" charset="2"/>
              <a:buChar char="Ø"/>
              <a:defRPr/>
            </a:pPr>
            <a:r>
              <a:rPr lang="de-DE" dirty="0"/>
              <a:t>Religion kann das Aufgabenfeld 2 vertreten.</a:t>
            </a:r>
          </a:p>
          <a:p>
            <a:pPr marL="176213" indent="-176213" eaLnBrk="1" hangingPunct="1">
              <a:buFontTx/>
              <a:buChar char="-"/>
              <a:defRPr/>
            </a:pPr>
            <a:endParaRPr lang="de-DE" dirty="0"/>
          </a:p>
          <a:p>
            <a:pPr marL="176213" indent="-176213" eaLnBrk="1" hangingPunct="1">
              <a:buFontTx/>
              <a:buChar char="-"/>
              <a:defRPr/>
            </a:pPr>
            <a:endParaRPr lang="de-DE" dirty="0"/>
          </a:p>
        </p:txBody>
      </p:sp>
      <p:sp>
        <p:nvSpPr>
          <p:cNvPr id="32784" name="Foliennummernplatzhalt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F30F9F1-D640-45EF-A1AF-438858F15E51}" type="slidenum">
              <a:rPr lang="de-DE" altLang="de-DE" sz="1600" smtClean="0">
                <a:solidFill>
                  <a:srgbClr val="7B789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de-DE" altLang="de-DE" sz="1600">
              <a:solidFill>
                <a:srgbClr val="7B789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85" name="Fußzeilenplatzhalter 8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Gym</a:t>
            </a:r>
            <a:r>
              <a:rPr lang="de-DE" altLang="de-DE" sz="1200" dirty="0">
                <a:solidFill>
                  <a:srgbClr val="FFFFFF"/>
                </a:solidFill>
                <a:latin typeface="Times New Roman" panose="02020603050405020304" pitchFamily="18" charset="0"/>
              </a:rPr>
              <a:t>. Wilnsdorf Info Oberstufe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>
            <a:extLst>
              <a:ext uri="{FF2B5EF4-FFF2-40B4-BE49-F238E27FC236}">
                <a16:creationId xmlns:a16="http://schemas.microsoft.com/office/drawing/2014/main" id="{FF77CF64-C954-4B30-AF5A-3443F6B3C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Klausurverpflichtungen in der Oberstufe</a:t>
            </a:r>
          </a:p>
        </p:txBody>
      </p:sp>
      <p:sp>
        <p:nvSpPr>
          <p:cNvPr id="20483" name="Rechteck 5">
            <a:extLst>
              <a:ext uri="{FF2B5EF4-FFF2-40B4-BE49-F238E27FC236}">
                <a16:creationId xmlns:a16="http://schemas.microsoft.com/office/drawing/2014/main" id="{1EA194D4-CFBF-469B-923C-A5A1BC33D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716338"/>
            <a:ext cx="8027988" cy="22479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de-DE" sz="2000" b="1" dirty="0">
                <a:latin typeface="Arial" charset="0"/>
              </a:rPr>
              <a:t>Qualifikationsphase:  den 4 Abiturfächern,</a:t>
            </a:r>
          </a:p>
          <a:p>
            <a:pPr eaLnBrk="1" hangingPunct="1">
              <a:defRPr/>
            </a:pPr>
            <a:r>
              <a:rPr lang="de-DE" sz="2000" b="1" dirty="0">
                <a:latin typeface="Arial" charset="0"/>
              </a:rPr>
              <a:t>                                      Deutsch,</a:t>
            </a:r>
          </a:p>
          <a:p>
            <a:pPr eaLnBrk="1" hangingPunct="1">
              <a:defRPr/>
            </a:pPr>
            <a:r>
              <a:rPr lang="de-DE" sz="2000" b="1" dirty="0">
                <a:latin typeface="Arial" charset="0"/>
              </a:rPr>
              <a:t>                                      Mathematik,</a:t>
            </a:r>
          </a:p>
          <a:p>
            <a:pPr eaLnBrk="1" hangingPunct="1">
              <a:defRPr/>
            </a:pPr>
            <a:r>
              <a:rPr lang="de-DE" sz="2000" b="1" dirty="0">
                <a:latin typeface="Arial" charset="0"/>
              </a:rPr>
              <a:t>                                      einer Fremdsprache,</a:t>
            </a:r>
          </a:p>
          <a:p>
            <a:pPr eaLnBrk="1" hangingPunct="1">
              <a:defRPr/>
            </a:pPr>
            <a:r>
              <a:rPr lang="de-DE" sz="2000" b="1" dirty="0">
                <a:latin typeface="Arial" charset="0"/>
              </a:rPr>
              <a:t>                                      einer weiteren Fremdsprache oder </a:t>
            </a:r>
          </a:p>
          <a:p>
            <a:pPr eaLnBrk="1" hangingPunct="1">
              <a:defRPr/>
            </a:pPr>
            <a:r>
              <a:rPr lang="de-DE" sz="2000" b="1" dirty="0">
                <a:latin typeface="Arial" charset="0"/>
              </a:rPr>
              <a:t>                                      einem weiteren Fach aus Aufgabenfeld III</a:t>
            </a:r>
            <a:endParaRPr lang="de-DE" b="1" dirty="0">
              <a:latin typeface="Arial" charset="0"/>
            </a:endParaRPr>
          </a:p>
          <a:p>
            <a:pPr eaLnBrk="1" hangingPunct="1">
              <a:defRPr/>
            </a:pPr>
            <a:r>
              <a:rPr lang="de-DE" sz="2000" b="1" dirty="0">
                <a:latin typeface="Arial" charset="0"/>
              </a:rPr>
              <a:t> In 13.2 nur noch insgesamt 3 Klausuren (</a:t>
            </a:r>
            <a:r>
              <a:rPr lang="de-DE" sz="2000" b="1" dirty="0" err="1">
                <a:latin typeface="Arial" charset="0"/>
              </a:rPr>
              <a:t>schr</a:t>
            </a:r>
            <a:r>
              <a:rPr lang="de-DE" sz="2000" b="1" dirty="0">
                <a:latin typeface="Arial" charset="0"/>
              </a:rPr>
              <a:t>. Abiturfächer).</a:t>
            </a:r>
          </a:p>
        </p:txBody>
      </p:sp>
      <p:sp>
        <p:nvSpPr>
          <p:cNvPr id="33796" name="Foliennummernplatzhalt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6BEAAEB-8C6E-4253-9DBA-F46AEFAEA0D2}" type="slidenum">
              <a:rPr lang="de-DE" altLang="de-DE" sz="1600" smtClean="0">
                <a:solidFill>
                  <a:srgbClr val="7B789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de-DE" altLang="de-DE" sz="1600">
              <a:solidFill>
                <a:srgbClr val="7B789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797" name="Fußzeilenplatzhalter 7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Gym</a:t>
            </a:r>
            <a:r>
              <a:rPr lang="de-DE" altLang="de-DE" sz="1200" dirty="0">
                <a:solidFill>
                  <a:srgbClr val="FFFFFF"/>
                </a:solidFill>
                <a:latin typeface="Times New Roman" panose="02020603050405020304" pitchFamily="18" charset="0"/>
              </a:rPr>
              <a:t>. Wilnsdorf Info Qualifikationsphase 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CE8C716-8C5D-40EC-B069-D9535EDDF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557338"/>
            <a:ext cx="8027988" cy="21605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2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r>
              <a:rPr lang="de-DE" sz="2000" b="1" dirty="0">
                <a:latin typeface="Arial" charset="0"/>
              </a:rPr>
              <a:t>Einführungsphase:   Deutsch,</a:t>
            </a:r>
          </a:p>
          <a:p>
            <a:pPr eaLnBrk="1" hangingPunct="1">
              <a:defRPr/>
            </a:pPr>
            <a:r>
              <a:rPr lang="de-DE" sz="2000" b="1" dirty="0">
                <a:latin typeface="Arial" charset="0"/>
              </a:rPr>
              <a:t>		          Mathematik,</a:t>
            </a:r>
          </a:p>
          <a:p>
            <a:pPr eaLnBrk="1" hangingPunct="1">
              <a:defRPr/>
            </a:pPr>
            <a:r>
              <a:rPr lang="de-DE" sz="2000" b="1" dirty="0">
                <a:latin typeface="Arial" charset="0"/>
              </a:rPr>
              <a:t>		          alle Fremdsprachen,</a:t>
            </a:r>
          </a:p>
          <a:p>
            <a:pPr eaLnBrk="1" hangingPunct="1">
              <a:defRPr/>
            </a:pPr>
            <a:r>
              <a:rPr lang="de-DE" sz="2000" b="1" dirty="0">
                <a:latin typeface="Arial" charset="0"/>
              </a:rPr>
              <a:t>		          eine Gesellschaftswissenschaft,</a:t>
            </a:r>
          </a:p>
          <a:p>
            <a:pPr eaLnBrk="1" hangingPunct="1">
              <a:defRPr/>
            </a:pPr>
            <a:r>
              <a:rPr lang="de-DE" sz="2000" b="1" dirty="0">
                <a:latin typeface="Arial" charset="0"/>
              </a:rPr>
              <a:t>		          eine Naturwissenschaft.</a:t>
            </a:r>
          </a:p>
          <a:p>
            <a:pPr eaLnBrk="1" hangingPunct="1">
              <a:defRPr/>
            </a:pPr>
            <a:endParaRPr lang="de-DE" sz="800" b="1" dirty="0">
              <a:latin typeface="Arial" charset="0"/>
            </a:endParaRPr>
          </a:p>
          <a:p>
            <a:pPr eaLnBrk="1" hangingPunct="1">
              <a:defRPr/>
            </a:pPr>
            <a:r>
              <a:rPr lang="de-DE" sz="2000" b="1" dirty="0">
                <a:latin typeface="Arial" charset="0"/>
              </a:rPr>
              <a:t>		          </a:t>
            </a:r>
            <a:r>
              <a:rPr lang="de-DE" sz="2000" b="1" dirty="0" err="1">
                <a:latin typeface="Arial" charset="0"/>
              </a:rPr>
              <a:t>Freiw</a:t>
            </a:r>
            <a:r>
              <a:rPr lang="de-DE" sz="2000" b="1" dirty="0">
                <a:latin typeface="Arial" charset="0"/>
              </a:rPr>
              <a:t>. weitere Fächer (</a:t>
            </a:r>
            <a:r>
              <a:rPr lang="de-DE" sz="2000" b="1" dirty="0" err="1">
                <a:latin typeface="Arial" charset="0"/>
              </a:rPr>
              <a:t>Ku</a:t>
            </a:r>
            <a:r>
              <a:rPr lang="de-DE" sz="2000" b="1" dirty="0">
                <a:latin typeface="Arial" charset="0"/>
              </a:rPr>
              <a:t>, Mu, </a:t>
            </a:r>
            <a:r>
              <a:rPr lang="de-DE" sz="2000" b="1" dirty="0" err="1">
                <a:latin typeface="Arial" charset="0"/>
              </a:rPr>
              <a:t>Rel</a:t>
            </a:r>
            <a:r>
              <a:rPr lang="de-DE" sz="2000" b="1" dirty="0">
                <a:latin typeface="Arial" charset="0"/>
              </a:rPr>
              <a:t>, </a:t>
            </a:r>
            <a:r>
              <a:rPr lang="de-DE" sz="2000" b="1" dirty="0" err="1">
                <a:latin typeface="Arial" charset="0"/>
              </a:rPr>
              <a:t>If</a:t>
            </a:r>
            <a:r>
              <a:rPr lang="de-DE" sz="2000" b="1" dirty="0">
                <a:latin typeface="Arial" charset="0"/>
              </a:rPr>
              <a:t>, </a:t>
            </a:r>
            <a:r>
              <a:rPr lang="de-DE" sz="2000" b="1" dirty="0" err="1">
                <a:latin typeface="Arial" charset="0"/>
              </a:rPr>
              <a:t>Sp</a:t>
            </a:r>
            <a:r>
              <a:rPr lang="de-DE" sz="2000" b="1" dirty="0">
                <a:latin typeface="Arial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3D8584-9FC4-4DD4-93D0-F805AE7E9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Gesamtqualifikation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348615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marL="476250" indent="-388938" eaLnBrk="1" hangingPunct="1">
              <a:lnSpc>
                <a:spcPct val="80000"/>
              </a:lnSpc>
              <a:buFontTx/>
              <a:buNone/>
            </a:pPr>
            <a:r>
              <a:rPr lang="de-DE" altLang="de-DE" sz="2800" b="1"/>
              <a:t> Block I (mindestens 200, höchstens 600 Punkte)</a:t>
            </a:r>
          </a:p>
          <a:p>
            <a:pPr marL="476250" indent="-388938" eaLnBrk="1" hangingPunct="1">
              <a:lnSpc>
                <a:spcPct val="80000"/>
              </a:lnSpc>
              <a:buFontTx/>
              <a:buNone/>
            </a:pPr>
            <a:r>
              <a:rPr lang="de-DE" altLang="de-DE" sz="2000"/>
              <a:t>   -  Einbringung von </a:t>
            </a:r>
            <a:r>
              <a:rPr lang="de-DE" altLang="de-DE" sz="2000" b="1"/>
              <a:t>35 – 40 anrechenbaren Kursen der</a:t>
            </a:r>
            <a:r>
              <a:rPr lang="de-DE" altLang="de-DE" sz="2000"/>
              <a:t> 4 Halbjahre der </a:t>
            </a:r>
            <a:r>
              <a:rPr lang="de-DE" altLang="de-DE" sz="2000" b="1"/>
              <a:t>Qualifikationsphase</a:t>
            </a:r>
          </a:p>
          <a:p>
            <a:pPr marL="476250" indent="-388938" eaLnBrk="1" hangingPunct="1">
              <a:lnSpc>
                <a:spcPct val="80000"/>
              </a:lnSpc>
              <a:buFontTx/>
              <a:buNone/>
            </a:pPr>
            <a:r>
              <a:rPr lang="de-DE" altLang="de-DE" sz="2000"/>
              <a:t>   -  Pflichtkurse gem. § 28 APO-GOSt</a:t>
            </a:r>
          </a:p>
          <a:p>
            <a:pPr marL="476250" indent="-388938" eaLnBrk="1" hangingPunct="1">
              <a:lnSpc>
                <a:spcPct val="80000"/>
              </a:lnSpc>
              <a:buFontTx/>
              <a:buNone/>
            </a:pPr>
            <a:r>
              <a:rPr lang="de-DE" altLang="de-DE" sz="2000"/>
              <a:t>   -  Leistungskurse werden doppelt, Grundkurse einfach gewertet.</a:t>
            </a:r>
          </a:p>
          <a:p>
            <a:pPr marL="476250" indent="-388938" eaLnBrk="1" hangingPunct="1">
              <a:lnSpc>
                <a:spcPct val="80000"/>
              </a:lnSpc>
              <a:buFontTx/>
              <a:buNone/>
            </a:pPr>
            <a:r>
              <a:rPr lang="de-DE" altLang="de-DE" sz="2000"/>
              <a:t>   -  Endnote im Projektkurs kann im Umfang von 2 Halbjahresnoten auf die Grundkurse angerechnet werden.</a:t>
            </a:r>
          </a:p>
          <a:p>
            <a:pPr marL="476250" indent="-388938" eaLnBrk="1" hangingPunct="1">
              <a:lnSpc>
                <a:spcPct val="80000"/>
              </a:lnSpc>
              <a:buFontTx/>
              <a:buNone/>
            </a:pPr>
            <a:r>
              <a:rPr lang="de-DE" altLang="de-DE" sz="2000"/>
              <a:t>   -  Berechnung gemäß Formel: E I = (P : S) x 40</a:t>
            </a:r>
          </a:p>
          <a:p>
            <a:pPr marL="476250" indent="-388938" eaLnBrk="1" hangingPunct="1">
              <a:lnSpc>
                <a:spcPct val="80000"/>
              </a:lnSpc>
              <a:buFontTx/>
              <a:buNone/>
            </a:pPr>
            <a:r>
              <a:rPr lang="de-DE" altLang="de-DE" sz="1000"/>
              <a:t>	</a:t>
            </a:r>
            <a:r>
              <a:rPr lang="de-DE" altLang="de-DE" sz="1400"/>
              <a:t>E I = (Gesamt-)Ergebnis Block I</a:t>
            </a:r>
          </a:p>
          <a:p>
            <a:pPr marL="476250" indent="-388938" eaLnBrk="1" hangingPunct="1">
              <a:lnSpc>
                <a:spcPct val="80000"/>
              </a:lnSpc>
              <a:buFontTx/>
              <a:buNone/>
            </a:pPr>
            <a:r>
              <a:rPr lang="de-DE" altLang="de-DE" sz="1400"/>
              <a:t>	P = Erzielte Punkte in den eingebrachten Fächern in vier Schulhalbjahren</a:t>
            </a:r>
          </a:p>
          <a:p>
            <a:pPr marL="476250" indent="-388938" eaLnBrk="1" hangingPunct="1">
              <a:lnSpc>
                <a:spcPct val="80000"/>
              </a:lnSpc>
              <a:buFontTx/>
              <a:buNone/>
            </a:pPr>
            <a:r>
              <a:rPr lang="de-DE" altLang="de-DE" sz="1400"/>
              <a:t>      </a:t>
            </a:r>
            <a:r>
              <a:rPr lang="de-DE" altLang="de-DE" sz="1200"/>
              <a:t>  </a:t>
            </a:r>
            <a:r>
              <a:rPr lang="de-DE" altLang="de-DE" sz="1400"/>
              <a:t>  S = Anzahl der Schulhalbjahresergebnisse (doppelt gewichtete Fächer zählen auch doppelt)</a:t>
            </a:r>
          </a:p>
          <a:p>
            <a:pPr marL="476250" indent="-388938" eaLnBrk="1" hangingPunct="1">
              <a:lnSpc>
                <a:spcPct val="80000"/>
              </a:lnSpc>
              <a:buFontTx/>
              <a:buNone/>
            </a:pPr>
            <a:endParaRPr lang="de-DE" altLang="de-DE" sz="140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4800" y="4953000"/>
            <a:ext cx="84963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800" b="1">
                <a:latin typeface="Arial" panose="020B0604020202020204" pitchFamily="34" charset="0"/>
              </a:rPr>
              <a:t>Block II (mindestens 100, höchstens 300 Punkte):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400">
                <a:latin typeface="Arial" panose="020B0604020202020204" pitchFamily="34" charset="0"/>
              </a:rPr>
              <a:t>Leistungen in den 4 Fächern der </a:t>
            </a:r>
            <a:r>
              <a:rPr lang="de-DE" altLang="de-DE" sz="2400" b="1">
                <a:latin typeface="Arial" panose="020B0604020202020204" pitchFamily="34" charset="0"/>
              </a:rPr>
              <a:t>Abiturprüfung</a:t>
            </a:r>
            <a:r>
              <a:rPr lang="de-DE" altLang="de-DE" sz="24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400">
                <a:latin typeface="Arial" panose="020B0604020202020204" pitchFamily="34" charset="0"/>
              </a:rPr>
              <a:t>(je fünffache Wertung)</a:t>
            </a:r>
          </a:p>
        </p:txBody>
      </p:sp>
      <p:sp>
        <p:nvSpPr>
          <p:cNvPr id="34821" name="Foliennummernplatzhalt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81425CB-BFA8-41F1-93B7-7FBDA5848BFA}" type="slidenum">
              <a:rPr lang="de-DE" altLang="de-DE" sz="1600" smtClean="0">
                <a:solidFill>
                  <a:srgbClr val="7B789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de-DE" altLang="de-DE" sz="1600">
              <a:solidFill>
                <a:srgbClr val="7B789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22" name="Fußzeilenplatzhalter 7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Gym</a:t>
            </a:r>
            <a:r>
              <a:rPr lang="de-DE" altLang="de-DE" sz="1200" dirty="0">
                <a:solidFill>
                  <a:srgbClr val="FFFFFF"/>
                </a:solidFill>
                <a:latin typeface="Times New Roman" panose="02020603050405020304" pitchFamily="18" charset="0"/>
              </a:rPr>
              <a:t>. Wilnsdorf Info Oberstufe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>
            <a:extLst>
              <a:ext uri="{FF2B5EF4-FFF2-40B4-BE49-F238E27FC236}">
                <a16:creationId xmlns:a16="http://schemas.microsoft.com/office/drawing/2014/main" id="{3535F31A-0E2D-4DFF-8C63-480A26AFF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969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de-DE" dirty="0">
                <a:solidFill>
                  <a:schemeClr val="accent3">
                    <a:shade val="75000"/>
                  </a:schemeClr>
                </a:solidFill>
              </a:rPr>
            </a:br>
            <a:br>
              <a:rPr lang="de-DE" dirty="0">
                <a:solidFill>
                  <a:schemeClr val="accent3">
                    <a:shade val="75000"/>
                  </a:schemeClr>
                </a:solidFill>
              </a:rPr>
            </a:br>
            <a:br>
              <a:rPr lang="de-DE" dirty="0">
                <a:solidFill>
                  <a:schemeClr val="accent3">
                    <a:shade val="75000"/>
                  </a:schemeClr>
                </a:solidFill>
              </a:rPr>
            </a:b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Zulassung zur Abiturprüfung:</a:t>
            </a:r>
            <a:br>
              <a:rPr lang="de-DE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zulässige Minderleistungen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628B950-6DCA-4919-8D7C-F564AF946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628775"/>
            <a:ext cx="8515350" cy="44672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marL="2765425" indent="-2765425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2300" dirty="0"/>
              <a:t>    </a:t>
            </a:r>
          </a:p>
          <a:p>
            <a:pPr marL="2765425" indent="-2765425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2300" b="1" dirty="0"/>
              <a:t>    </a:t>
            </a:r>
            <a:r>
              <a:rPr lang="de-DE" sz="2400" b="1" dirty="0"/>
              <a:t>Bei Einbringung von: </a:t>
            </a:r>
          </a:p>
          <a:p>
            <a:pPr marL="2765425" indent="-2765425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2400" b="1" dirty="0"/>
              <a:t>    35 - 37 Kursen:	7 Defizite, davon höchstens 3  Leistungskursdefizite</a:t>
            </a:r>
          </a:p>
          <a:p>
            <a:pPr marL="2765425" indent="-2765425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2400" b="1" dirty="0"/>
              <a:t>    38 – 40 Kursen:	8 Defizite, davon höchstens 3 Leistungskursdefizite</a:t>
            </a:r>
          </a:p>
          <a:p>
            <a:pPr marL="2765425" indent="-2765425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de-DE" sz="2400" b="1" dirty="0"/>
          </a:p>
          <a:p>
            <a:pPr marL="2765425" indent="-2765425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2400" b="1" dirty="0"/>
              <a:t>    Kein anzurechnender Kurs darf mit 0 Punkten </a:t>
            </a:r>
          </a:p>
          <a:p>
            <a:pPr marL="2765425" indent="-2765425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2400" b="1" dirty="0"/>
              <a:t>    abgeschlossen werden.</a:t>
            </a:r>
          </a:p>
          <a:p>
            <a:pPr marL="2765425" indent="-2765425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2400" b="1" dirty="0"/>
              <a:t>    In Block I müssen mindestens 200 Punkte erreicht werden.</a:t>
            </a:r>
          </a:p>
          <a:p>
            <a:pPr marL="2765425" indent="-2765425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de-DE" sz="2400" b="1" dirty="0"/>
          </a:p>
        </p:txBody>
      </p:sp>
      <p:sp>
        <p:nvSpPr>
          <p:cNvPr id="35844" name="Foliennummernplatzhalt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C5F1F30-E9BB-4999-92C5-FDD502CD3978}" type="slidenum">
              <a:rPr lang="de-DE" altLang="de-DE" sz="1600" smtClean="0">
                <a:solidFill>
                  <a:srgbClr val="7B789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de-DE" altLang="de-DE" sz="1600">
              <a:solidFill>
                <a:srgbClr val="7B789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5" name="Fußzeilenplatzhalt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Gym</a:t>
            </a:r>
            <a:r>
              <a:rPr lang="de-DE" altLang="de-DE" sz="1200" dirty="0">
                <a:solidFill>
                  <a:srgbClr val="FFFFFF"/>
                </a:solidFill>
                <a:latin typeface="Times New Roman" panose="02020603050405020304" pitchFamily="18" charset="0"/>
              </a:rPr>
              <a:t>. Wilnsdorf Info Oberstufe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>
            <a:extLst>
              <a:ext uri="{FF2B5EF4-FFF2-40B4-BE49-F238E27FC236}">
                <a16:creationId xmlns:a16="http://schemas.microsoft.com/office/drawing/2014/main" id="{9C60D2EE-EC08-4AC5-A3C9-152B6A34F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dirty="0"/>
              <a:t>Tabelle zur Ermittlung des Abiturdurchschnitts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16ACE022-10BE-4B1A-BB4E-5FEE057CBA78}"/>
              </a:ext>
            </a:extLst>
          </p:cNvPr>
          <p:cNvGraphicFramePr>
            <a:graphicFrameLocks noGrp="1"/>
          </p:cNvGraphicFramePr>
          <p:nvPr/>
        </p:nvGraphicFramePr>
        <p:xfrm>
          <a:off x="539750" y="1628775"/>
          <a:ext cx="2447926" cy="4022810"/>
        </p:xfrm>
        <a:graphic>
          <a:graphicData uri="http://schemas.openxmlformats.org/drawingml/2006/table">
            <a:tbl>
              <a:tblPr/>
              <a:tblGrid>
                <a:gridCol w="1223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02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Punkte</a:t>
                      </a:r>
                    </a:p>
                  </a:txBody>
                  <a:tcPr marL="91451" marR="91451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Note</a:t>
                      </a:r>
                    </a:p>
                  </a:txBody>
                  <a:tcPr marL="91451" marR="91451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900-823</a:t>
                      </a:r>
                    </a:p>
                  </a:txBody>
                  <a:tcPr marL="91451" marR="91451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1,0</a:t>
                      </a:r>
                    </a:p>
                  </a:txBody>
                  <a:tcPr marL="91451" marR="91451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822-805</a:t>
                      </a:r>
                    </a:p>
                  </a:txBody>
                  <a:tcPr marL="91451" marR="91451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1,1</a:t>
                      </a:r>
                    </a:p>
                  </a:txBody>
                  <a:tcPr marL="91451" marR="91451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804-787</a:t>
                      </a:r>
                    </a:p>
                  </a:txBody>
                  <a:tcPr marL="91451" marR="91451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1,2</a:t>
                      </a:r>
                    </a:p>
                  </a:txBody>
                  <a:tcPr marL="91451" marR="91451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pPr algn="ctr"/>
                      <a:r>
                        <a:rPr lang="de-DE" sz="1800" b="1"/>
                        <a:t>786-769</a:t>
                      </a:r>
                    </a:p>
                  </a:txBody>
                  <a:tcPr marL="91451" marR="91451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1,3</a:t>
                      </a:r>
                    </a:p>
                  </a:txBody>
                  <a:tcPr marL="91451" marR="91451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pPr algn="ctr"/>
                      <a:r>
                        <a:rPr lang="de-DE" sz="1800" b="1"/>
                        <a:t>768-751</a:t>
                      </a:r>
                    </a:p>
                  </a:txBody>
                  <a:tcPr marL="91451" marR="91451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1,4</a:t>
                      </a:r>
                    </a:p>
                  </a:txBody>
                  <a:tcPr marL="91451" marR="91451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pPr algn="ctr"/>
                      <a:r>
                        <a:rPr lang="de-DE" sz="1800" b="1"/>
                        <a:t>750-733</a:t>
                      </a:r>
                    </a:p>
                  </a:txBody>
                  <a:tcPr marL="91451" marR="91451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1,5</a:t>
                      </a:r>
                    </a:p>
                  </a:txBody>
                  <a:tcPr marL="91451" marR="91451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pPr algn="ctr"/>
                      <a:r>
                        <a:rPr lang="de-DE" sz="1800" b="1"/>
                        <a:t>732-715</a:t>
                      </a:r>
                    </a:p>
                  </a:txBody>
                  <a:tcPr marL="91451" marR="91451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1,6</a:t>
                      </a:r>
                    </a:p>
                  </a:txBody>
                  <a:tcPr marL="91451" marR="91451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pPr algn="ctr"/>
                      <a:r>
                        <a:rPr lang="de-DE" sz="1800" b="1"/>
                        <a:t>714-697</a:t>
                      </a:r>
                    </a:p>
                  </a:txBody>
                  <a:tcPr marL="91451" marR="91451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1,7</a:t>
                      </a:r>
                    </a:p>
                  </a:txBody>
                  <a:tcPr marL="91451" marR="91451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pPr algn="ctr"/>
                      <a:r>
                        <a:rPr lang="de-DE" sz="1800" b="1"/>
                        <a:t>696-679</a:t>
                      </a:r>
                    </a:p>
                  </a:txBody>
                  <a:tcPr marL="91451" marR="91451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1,8</a:t>
                      </a:r>
                    </a:p>
                  </a:txBody>
                  <a:tcPr marL="91451" marR="91451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678-661</a:t>
                      </a:r>
                    </a:p>
                  </a:txBody>
                  <a:tcPr marL="91451" marR="91451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1,9</a:t>
                      </a:r>
                    </a:p>
                  </a:txBody>
                  <a:tcPr marL="91451" marR="91451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4BDB8598-BE98-4192-92E5-CABAEBB932E4}"/>
              </a:ext>
            </a:extLst>
          </p:cNvPr>
          <p:cNvGraphicFramePr>
            <a:graphicFrameLocks noGrp="1"/>
          </p:cNvGraphicFramePr>
          <p:nvPr/>
        </p:nvGraphicFramePr>
        <p:xfrm>
          <a:off x="3348038" y="1628775"/>
          <a:ext cx="2376488" cy="4022810"/>
        </p:xfrm>
        <a:graphic>
          <a:graphicData uri="http://schemas.openxmlformats.org/drawingml/2006/table">
            <a:tbl>
              <a:tblPr/>
              <a:tblGrid>
                <a:gridCol w="1188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02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Punkte</a:t>
                      </a:r>
                    </a:p>
                  </a:txBody>
                  <a:tcPr marL="91465" marR="91465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/>
                        <a:t>Note</a:t>
                      </a:r>
                    </a:p>
                  </a:txBody>
                  <a:tcPr marL="91465" marR="91465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660-643</a:t>
                      </a:r>
                    </a:p>
                  </a:txBody>
                  <a:tcPr marL="91465" marR="91465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/>
                        <a:t>2,0</a:t>
                      </a:r>
                    </a:p>
                  </a:txBody>
                  <a:tcPr marL="91465" marR="91465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642-625</a:t>
                      </a:r>
                    </a:p>
                  </a:txBody>
                  <a:tcPr marL="91465" marR="91465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2,1</a:t>
                      </a:r>
                    </a:p>
                  </a:txBody>
                  <a:tcPr marL="91465" marR="91465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pPr algn="ctr"/>
                      <a:r>
                        <a:rPr lang="de-DE" sz="1800" b="1"/>
                        <a:t>624-607</a:t>
                      </a:r>
                    </a:p>
                  </a:txBody>
                  <a:tcPr marL="91465" marR="91465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2,2</a:t>
                      </a:r>
                    </a:p>
                  </a:txBody>
                  <a:tcPr marL="91465" marR="91465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pPr algn="ctr"/>
                      <a:r>
                        <a:rPr lang="de-DE" sz="1800" b="1"/>
                        <a:t>606-589</a:t>
                      </a:r>
                    </a:p>
                  </a:txBody>
                  <a:tcPr marL="91465" marR="91465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2,3</a:t>
                      </a:r>
                    </a:p>
                  </a:txBody>
                  <a:tcPr marL="91465" marR="91465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pPr algn="ctr"/>
                      <a:r>
                        <a:rPr lang="de-DE" sz="1800" b="1"/>
                        <a:t>588-571</a:t>
                      </a:r>
                    </a:p>
                  </a:txBody>
                  <a:tcPr marL="91465" marR="91465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2,4</a:t>
                      </a:r>
                    </a:p>
                  </a:txBody>
                  <a:tcPr marL="91465" marR="91465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pPr algn="ctr"/>
                      <a:r>
                        <a:rPr lang="de-DE" sz="1800" b="1"/>
                        <a:t>570-553</a:t>
                      </a:r>
                    </a:p>
                  </a:txBody>
                  <a:tcPr marL="91465" marR="91465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2,5</a:t>
                      </a:r>
                    </a:p>
                  </a:txBody>
                  <a:tcPr marL="91465" marR="91465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pPr algn="ctr"/>
                      <a:r>
                        <a:rPr lang="de-DE" sz="1800" b="1"/>
                        <a:t>552-535</a:t>
                      </a:r>
                    </a:p>
                  </a:txBody>
                  <a:tcPr marL="91465" marR="91465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2,6</a:t>
                      </a:r>
                    </a:p>
                  </a:txBody>
                  <a:tcPr marL="91465" marR="91465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pPr algn="ctr"/>
                      <a:r>
                        <a:rPr lang="de-DE" sz="1800" b="1"/>
                        <a:t>534-517</a:t>
                      </a:r>
                    </a:p>
                  </a:txBody>
                  <a:tcPr marL="91465" marR="91465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2,7</a:t>
                      </a:r>
                    </a:p>
                  </a:txBody>
                  <a:tcPr marL="91465" marR="91465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pPr algn="ctr"/>
                      <a:r>
                        <a:rPr lang="de-DE" sz="1800" b="1"/>
                        <a:t>516-499</a:t>
                      </a:r>
                    </a:p>
                  </a:txBody>
                  <a:tcPr marL="91465" marR="91465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2,8</a:t>
                      </a:r>
                    </a:p>
                  </a:txBody>
                  <a:tcPr marL="91465" marR="91465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498-481</a:t>
                      </a:r>
                    </a:p>
                  </a:txBody>
                  <a:tcPr marL="91465" marR="91465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2,9</a:t>
                      </a:r>
                    </a:p>
                  </a:txBody>
                  <a:tcPr marL="91465" marR="91465" marT="45695" marB="4569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F0FF08D3-DB12-40EF-8254-736FCB2F97BD}"/>
              </a:ext>
            </a:extLst>
          </p:cNvPr>
          <p:cNvGraphicFramePr>
            <a:graphicFrameLocks noGrp="1"/>
          </p:cNvGraphicFramePr>
          <p:nvPr/>
        </p:nvGraphicFramePr>
        <p:xfrm>
          <a:off x="6084888" y="1628775"/>
          <a:ext cx="2592388" cy="4389444"/>
        </p:xfrm>
        <a:graphic>
          <a:graphicData uri="http://schemas.openxmlformats.org/drawingml/2006/table">
            <a:tbl>
              <a:tblPr/>
              <a:tblGrid>
                <a:gridCol w="1296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87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Punkte</a:t>
                      </a:r>
                    </a:p>
                  </a:txBody>
                  <a:tcPr marL="91443" marR="91443" marT="45723" marB="4572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/>
                        <a:t>Note</a:t>
                      </a:r>
                    </a:p>
                  </a:txBody>
                  <a:tcPr marL="91443" marR="91443" marT="45723" marB="4572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7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480-463</a:t>
                      </a:r>
                    </a:p>
                  </a:txBody>
                  <a:tcPr marL="91443" marR="91443" marT="45723" marB="4572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/>
                        <a:t>3,0</a:t>
                      </a:r>
                    </a:p>
                  </a:txBody>
                  <a:tcPr marL="91443" marR="91443" marT="45723" marB="4572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7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462-445</a:t>
                      </a:r>
                    </a:p>
                  </a:txBody>
                  <a:tcPr marL="91443" marR="91443" marT="45723" marB="4572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/>
                        <a:t>3,1</a:t>
                      </a:r>
                    </a:p>
                  </a:txBody>
                  <a:tcPr marL="91443" marR="91443" marT="45723" marB="4572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7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444-427</a:t>
                      </a:r>
                    </a:p>
                  </a:txBody>
                  <a:tcPr marL="91443" marR="91443" marT="45723" marB="4572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3,2</a:t>
                      </a:r>
                    </a:p>
                  </a:txBody>
                  <a:tcPr marL="91443" marR="91443" marT="45723" marB="4572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7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426-409</a:t>
                      </a:r>
                    </a:p>
                  </a:txBody>
                  <a:tcPr marL="91443" marR="91443" marT="45723" marB="4572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3,3</a:t>
                      </a:r>
                    </a:p>
                  </a:txBody>
                  <a:tcPr marL="91443" marR="91443" marT="45723" marB="4572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87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408-391</a:t>
                      </a:r>
                    </a:p>
                  </a:txBody>
                  <a:tcPr marL="91443" marR="91443" marT="45723" marB="4572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3,4</a:t>
                      </a:r>
                    </a:p>
                  </a:txBody>
                  <a:tcPr marL="91443" marR="91443" marT="45723" marB="4572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87">
                <a:tc>
                  <a:txBody>
                    <a:bodyPr/>
                    <a:lstStyle/>
                    <a:p>
                      <a:pPr algn="ctr"/>
                      <a:r>
                        <a:rPr lang="de-DE" sz="1800" b="1"/>
                        <a:t>390-373</a:t>
                      </a:r>
                    </a:p>
                  </a:txBody>
                  <a:tcPr marL="91443" marR="91443" marT="45723" marB="4572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3,5</a:t>
                      </a:r>
                    </a:p>
                  </a:txBody>
                  <a:tcPr marL="91443" marR="91443" marT="45723" marB="4572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87">
                <a:tc>
                  <a:txBody>
                    <a:bodyPr/>
                    <a:lstStyle/>
                    <a:p>
                      <a:pPr algn="ctr"/>
                      <a:r>
                        <a:rPr lang="de-DE" sz="1800" b="1"/>
                        <a:t>372-355</a:t>
                      </a:r>
                    </a:p>
                  </a:txBody>
                  <a:tcPr marL="91443" marR="91443" marT="45723" marB="4572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3,6</a:t>
                      </a:r>
                    </a:p>
                  </a:txBody>
                  <a:tcPr marL="91443" marR="91443" marT="45723" marB="4572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87">
                <a:tc>
                  <a:txBody>
                    <a:bodyPr/>
                    <a:lstStyle/>
                    <a:p>
                      <a:pPr algn="ctr"/>
                      <a:r>
                        <a:rPr lang="de-DE" sz="1800" b="1"/>
                        <a:t>354-337</a:t>
                      </a:r>
                    </a:p>
                  </a:txBody>
                  <a:tcPr marL="91443" marR="91443" marT="45723" marB="4572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3,7</a:t>
                      </a:r>
                    </a:p>
                  </a:txBody>
                  <a:tcPr marL="91443" marR="91443" marT="45723" marB="4572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87">
                <a:tc>
                  <a:txBody>
                    <a:bodyPr/>
                    <a:lstStyle/>
                    <a:p>
                      <a:pPr algn="ctr"/>
                      <a:r>
                        <a:rPr lang="de-DE" sz="1800" b="1"/>
                        <a:t>336-319</a:t>
                      </a:r>
                    </a:p>
                  </a:txBody>
                  <a:tcPr marL="91443" marR="91443" marT="45723" marB="4572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3,8</a:t>
                      </a:r>
                    </a:p>
                  </a:txBody>
                  <a:tcPr marL="91443" marR="91443" marT="45723" marB="4572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87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318-301</a:t>
                      </a:r>
                    </a:p>
                  </a:txBody>
                  <a:tcPr marL="91443" marR="91443" marT="45723" marB="4572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3,9</a:t>
                      </a:r>
                    </a:p>
                  </a:txBody>
                  <a:tcPr marL="91443" marR="91443" marT="45723" marB="4572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87"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300</a:t>
                      </a:r>
                    </a:p>
                  </a:txBody>
                  <a:tcPr marL="91443" marR="91443" marT="45723" marB="4572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b="1" dirty="0"/>
                        <a:t>4,0</a:t>
                      </a:r>
                    </a:p>
                  </a:txBody>
                  <a:tcPr marL="91443" marR="91443" marT="45723" marB="45723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6984" name="Foliennummernplatzhalt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8268F7-63E6-45CC-82B4-8F825B30802F}" type="slidenum">
              <a:rPr lang="de-DE" altLang="de-DE" sz="1600" smtClean="0">
                <a:solidFill>
                  <a:srgbClr val="7B789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de-DE" altLang="de-DE" sz="1600">
              <a:solidFill>
                <a:srgbClr val="7B789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985" name="Fußzeilenplatzhalter 7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Gym</a:t>
            </a:r>
            <a:r>
              <a:rPr lang="de-DE" altLang="de-DE" sz="1200" dirty="0">
                <a:solidFill>
                  <a:srgbClr val="FFFFFF"/>
                </a:solidFill>
                <a:latin typeface="Times New Roman" panose="02020603050405020304" pitchFamily="18" charset="0"/>
              </a:rPr>
              <a:t>. Wilnsdorf Info Oberstufe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>
            <a:extLst>
              <a:ext uri="{FF2B5EF4-FFF2-40B4-BE49-F238E27FC236}">
                <a16:creationId xmlns:a16="http://schemas.microsoft.com/office/drawing/2014/main" id="{1C3BE4FF-C7C9-43C8-A057-910F00D9D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260350"/>
            <a:ext cx="8534400" cy="896938"/>
          </a:xfrm>
        </p:spPr>
        <p:txBody>
          <a:bodyPr anchor="ctr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de-DE" dirty="0">
                <a:solidFill>
                  <a:schemeClr val="accent3">
                    <a:shade val="75000"/>
                  </a:schemeClr>
                </a:solidFill>
              </a:rPr>
            </a:br>
            <a:br>
              <a:rPr lang="de-DE" dirty="0">
                <a:solidFill>
                  <a:schemeClr val="accent3">
                    <a:shade val="75000"/>
                  </a:schemeClr>
                </a:solidFill>
              </a:rPr>
            </a:br>
            <a:r>
              <a:rPr lang="de-DE" dirty="0">
                <a:solidFill>
                  <a:schemeClr val="accent3">
                    <a:shade val="75000"/>
                  </a:schemeClr>
                </a:solidFill>
              </a:rPr>
              <a:t>Dieser Weg wird (k)ein leichter sein.</a:t>
            </a:r>
            <a:br>
              <a:rPr lang="de-DE" dirty="0">
                <a:solidFill>
                  <a:schemeClr val="accent3">
                    <a:shade val="75000"/>
                  </a:schemeClr>
                </a:solidFill>
              </a:rPr>
            </a:br>
            <a:br>
              <a:rPr lang="de-DE" dirty="0">
                <a:solidFill>
                  <a:schemeClr val="accent3">
                    <a:shade val="75000"/>
                  </a:schemeClr>
                </a:solidFill>
              </a:rPr>
            </a:br>
            <a:endParaRPr lang="de-DE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E3EA05-9F22-451A-8C76-C4478693F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628775"/>
            <a:ext cx="8516938" cy="44672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marL="2765425" indent="-2765425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2300" dirty="0"/>
              <a:t>    </a:t>
            </a:r>
          </a:p>
          <a:p>
            <a:pPr marL="2765425" indent="-2765425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de-DE" sz="2300" b="1" dirty="0"/>
              <a:t>    </a:t>
            </a:r>
            <a:endParaRPr lang="de-DE" sz="2400" b="1" dirty="0"/>
          </a:p>
        </p:txBody>
      </p:sp>
      <p:sp>
        <p:nvSpPr>
          <p:cNvPr id="37892" name="Foliennummernplatzhalt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2B5AC3D-F50C-4581-B15D-690595164B03}" type="slidenum">
              <a:rPr lang="de-DE" altLang="de-DE" sz="1600" smtClean="0">
                <a:solidFill>
                  <a:srgbClr val="7B789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de-DE" altLang="de-DE" sz="1600">
              <a:solidFill>
                <a:srgbClr val="7B789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3" name="Fußzeilenplatzhalt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Gym</a:t>
            </a:r>
            <a:r>
              <a:rPr lang="de-DE" altLang="de-DE" sz="1200" dirty="0">
                <a:solidFill>
                  <a:srgbClr val="FFFFFF"/>
                </a:solidFill>
                <a:latin typeface="Times New Roman" panose="02020603050405020304" pitchFamily="18" charset="0"/>
              </a:rPr>
              <a:t>. Wilnsdorf Info Oberstufe 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81F4B76-BB80-0EEA-A540-8684E0232C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237" y="2548631"/>
            <a:ext cx="4379185" cy="2627511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127FFA18-D796-B269-D6E1-52DA45F5C6D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-1" b="22959"/>
          <a:stretch/>
        </p:blipFill>
        <p:spPr>
          <a:xfrm>
            <a:off x="4971596" y="2314226"/>
            <a:ext cx="3579992" cy="30963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altLang="de-DE"/>
          </a:p>
        </p:txBody>
      </p:sp>
      <p:sp>
        <p:nvSpPr>
          <p:cNvPr id="38915" name="Foliennummernplatzhalt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FAE4B3-D78D-4DEC-AD64-C85D0A8B93B2}" type="slidenum">
              <a:rPr lang="de-DE" altLang="de-DE" sz="1600" smtClean="0">
                <a:solidFill>
                  <a:srgbClr val="7B789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de-DE" altLang="de-DE" sz="1600">
              <a:solidFill>
                <a:srgbClr val="7B789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6" name="Fußzeilenplatzhalter 7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Gym</a:t>
            </a:r>
            <a:r>
              <a:rPr lang="de-DE" altLang="de-DE" sz="1200" dirty="0">
                <a:solidFill>
                  <a:srgbClr val="FFFFFF"/>
                </a:solidFill>
                <a:latin typeface="Times New Roman" panose="02020603050405020304" pitchFamily="18" charset="0"/>
              </a:rPr>
              <a:t>. Wilnsdorf Info Oberstufe </a:t>
            </a:r>
          </a:p>
        </p:txBody>
      </p:sp>
      <p:pic>
        <p:nvPicPr>
          <p:cNvPr id="1026" name="Picture 2" descr="Noch Fragen - Lizenzfreies Bild - #4800745 | Bildagentur PantherMedia">
            <a:extLst>
              <a:ext uri="{FF2B5EF4-FFF2-40B4-BE49-F238E27FC236}">
                <a16:creationId xmlns:a16="http://schemas.microsoft.com/office/drawing/2014/main" id="{EBFBF205-5DFD-4AE5-815C-C2261EF59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8" y="0"/>
            <a:ext cx="90408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A3A4C2-AF81-4219-A32A-E1553F692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Gymnasium Wilnsdorf – Infos zur Oberstufe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E6319A5-0921-46E5-91C0-FCC4D310D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err="1"/>
              <a:t>Gym</a:t>
            </a:r>
            <a:r>
              <a:rPr lang="de-DE" dirty="0"/>
              <a:t>. Wilnsdorf Info Oberstufe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EC866C5-3461-4B97-9D27-900D01422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47E5E1-70D3-439B-9514-A90021CCACDD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  <p:pic>
        <p:nvPicPr>
          <p:cNvPr id="5" name="Picture 9" descr="C:\Users\gunter\Pictures\505191_f11eb4fe1b_s.jpg">
            <a:extLst>
              <a:ext uri="{FF2B5EF4-FFF2-40B4-BE49-F238E27FC236}">
                <a16:creationId xmlns:a16="http://schemas.microsoft.com/office/drawing/2014/main" id="{B07915E2-ADC4-45A0-9D68-7CE2E2260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29785" y="1867681"/>
            <a:ext cx="3155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e Legende 12">
            <a:extLst>
              <a:ext uri="{FF2B5EF4-FFF2-40B4-BE49-F238E27FC236}">
                <a16:creationId xmlns:a16="http://schemas.microsoft.com/office/drawing/2014/main" id="{81665D5F-8116-4B08-A308-AC5ABEA4D888}"/>
              </a:ext>
            </a:extLst>
          </p:cNvPr>
          <p:cNvSpPr/>
          <p:nvPr/>
        </p:nvSpPr>
        <p:spPr>
          <a:xfrm flipH="1">
            <a:off x="684212" y="1341438"/>
            <a:ext cx="3449637" cy="2663825"/>
          </a:xfrm>
          <a:prstGeom prst="wedgeEllipseCallout">
            <a:avLst>
              <a:gd name="adj1" fmla="val -105355"/>
              <a:gd name="adj2" fmla="val 8686"/>
            </a:avLst>
          </a:prstGeom>
          <a:noFill/>
          <a:ln w="25400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B25DCA8-192F-4752-B172-FAC02CB2F708}"/>
              </a:ext>
            </a:extLst>
          </p:cNvPr>
          <p:cNvSpPr txBox="1"/>
          <p:nvPr/>
        </p:nvSpPr>
        <p:spPr>
          <a:xfrm>
            <a:off x="893762" y="1797784"/>
            <a:ext cx="324008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Du musst nicht alles auf Anhieb verstehen. Die Jahrgangsstufenbegleiter-Innen werden dir helfen. Trotzdem schön aufpassen! 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0F83B4F-9258-4568-B22C-9B3B304DEBBC}"/>
              </a:ext>
            </a:extLst>
          </p:cNvPr>
          <p:cNvSpPr txBox="1"/>
          <p:nvPr/>
        </p:nvSpPr>
        <p:spPr>
          <a:xfrm>
            <a:off x="197025" y="4149080"/>
            <a:ext cx="4879032" cy="2031325"/>
          </a:xfrm>
          <a:prstGeom prst="rect">
            <a:avLst/>
          </a:prstGeom>
          <a:solidFill>
            <a:srgbClr val="A5C249">
              <a:lumMod val="40000"/>
              <a:lumOff val="60000"/>
            </a:srgbClr>
          </a:solidFill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Zum Oberstufenteam gehören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de-DE" sz="1800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Frau Niemann-Bender, kommende EF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800" b="1" i="1" kern="0" dirty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Frau </a:t>
            </a:r>
            <a:r>
              <a:rPr lang="de-DE" sz="1800" b="1" i="1" kern="0" dirty="0" err="1">
                <a:solidFill>
                  <a:prstClr val="black"/>
                </a:solidFill>
                <a:latin typeface="Times New Roman" charset="0"/>
                <a:cs typeface="Times New Roman" charset="0"/>
              </a:rPr>
              <a:t>Gräbener</a:t>
            </a:r>
            <a:r>
              <a:rPr lang="de-DE" sz="1800" b="1" i="1" kern="0" dirty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, kommende EF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de-DE" sz="1800" b="1" i="1" kern="0" dirty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Frau Günster, z. Z. Q1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de-DE" sz="1800" b="1" i="1" kern="0" dirty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Herr Otto, (Koordinator), z. Z. Q1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de-DE" sz="1800" b="1" i="1" kern="0" dirty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Frau Voß, z. Z. Q2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de-DE" sz="1800" b="1" i="1" kern="0" dirty="0">
                <a:solidFill>
                  <a:prstClr val="black"/>
                </a:solidFill>
                <a:latin typeface="Times New Roman" charset="0"/>
                <a:cs typeface="Times New Roman" charset="0"/>
              </a:rPr>
              <a:t>Herr Müller, z. Z. Q2</a:t>
            </a:r>
          </a:p>
        </p:txBody>
      </p:sp>
    </p:spTree>
    <p:extLst>
      <p:ext uri="{BB962C8B-B14F-4D97-AF65-F5344CB8AC3E}">
        <p14:creationId xmlns:p14="http://schemas.microsoft.com/office/powerpoint/2010/main" val="311486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>
            <a:extLst>
              <a:ext uri="{FF2B5EF4-FFF2-40B4-BE49-F238E27FC236}">
                <a16:creationId xmlns:a16="http://schemas.microsoft.com/office/drawing/2014/main" id="{FDCD9C5C-D944-47CA-A464-CC5922782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60801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3200" b="1" dirty="0">
                <a:solidFill>
                  <a:schemeClr val="accent1">
                    <a:lumMod val="75000"/>
                  </a:schemeClr>
                </a:solidFill>
              </a:rPr>
              <a:t>Aufbau der Oberstufe (2)</a:t>
            </a:r>
          </a:p>
        </p:txBody>
      </p:sp>
      <p:sp>
        <p:nvSpPr>
          <p:cNvPr id="18435" name="Fußzeilenplatzhalter 1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Gym</a:t>
            </a:r>
            <a:r>
              <a:rPr lang="de-DE" altLang="de-DE" sz="1200" dirty="0">
                <a:solidFill>
                  <a:srgbClr val="FFFFFF"/>
                </a:solidFill>
                <a:latin typeface="Times New Roman" panose="02020603050405020304" pitchFamily="18" charset="0"/>
              </a:rPr>
              <a:t>. Wilnsdorf Info Oberstufe </a:t>
            </a:r>
          </a:p>
        </p:txBody>
      </p:sp>
      <p:sp>
        <p:nvSpPr>
          <p:cNvPr id="18436" name="Foliennummernplatzhalter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5438C3F-91F7-4900-94EF-FF4EE94AAEF7}" type="slidenum">
              <a:rPr lang="de-DE" altLang="de-DE" sz="1600" smtClean="0">
                <a:solidFill>
                  <a:srgbClr val="7B789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de-DE" altLang="de-DE" sz="1600">
              <a:solidFill>
                <a:srgbClr val="7B789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6FBF65B6-37D6-4F8E-ABD2-8813BCBEF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1706849"/>
            <a:ext cx="4140024" cy="707886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b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spAutoFit/>
            <a:flatTx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de-DE" sz="3200" b="1" dirty="0"/>
              <a:t>Abiturprüfung</a:t>
            </a:r>
            <a:r>
              <a:rPr lang="de-DE" b="1" dirty="0">
                <a:hlinkClick r:id="rId3" action="ppaction://hlinksldjump"/>
              </a:rPr>
              <a:t> </a:t>
            </a:r>
            <a:r>
              <a:rPr lang="de-DE" sz="4000" b="1" dirty="0">
                <a:hlinkClick r:id="rId3" action="ppaction://hlinksldjump"/>
              </a:rPr>
              <a:t>  </a:t>
            </a:r>
            <a:r>
              <a:rPr lang="de-DE" sz="4000" b="1" dirty="0">
                <a:hlinkClick r:id="rId4" action="ppaction://hlinksldjump"/>
              </a:rPr>
              <a:t> </a:t>
            </a:r>
            <a:endParaRPr lang="de-DE" sz="4000" b="1" dirty="0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FDDDF865-A749-45D7-A6F9-1D716049D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3284986"/>
            <a:ext cx="4212032" cy="10310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b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spAutoFit/>
            <a:flatTx/>
          </a:bodyPr>
          <a:lstStyle/>
          <a:p>
            <a:pPr algn="ctr" eaLnBrk="1" hangingPunct="1">
              <a:spcBef>
                <a:spcPts val="600"/>
              </a:spcBef>
              <a:defRPr/>
            </a:pPr>
            <a:r>
              <a:rPr lang="de-DE" b="1" dirty="0"/>
              <a:t>Qualifikationsphase 2 (13)</a:t>
            </a:r>
          </a:p>
          <a:p>
            <a:pPr algn="ctr" eaLnBrk="1" hangingPunct="1">
              <a:spcBef>
                <a:spcPts val="600"/>
              </a:spcBef>
              <a:defRPr/>
            </a:pPr>
            <a:r>
              <a:rPr lang="de-DE" b="1" dirty="0"/>
              <a:t>Qualifikationsphase 1 (12)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9779D8A4-DB44-42E7-A6D8-E22EB24C2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5229200"/>
            <a:ext cx="4212032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b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>
            <a:spAutoFit/>
            <a:flatTx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de-DE" b="1" dirty="0"/>
              <a:t>Einführungsphase (11)</a:t>
            </a:r>
          </a:p>
        </p:txBody>
      </p:sp>
      <p:sp>
        <p:nvSpPr>
          <p:cNvPr id="7" name="AutoShape 13">
            <a:extLst>
              <a:ext uri="{FF2B5EF4-FFF2-40B4-BE49-F238E27FC236}">
                <a16:creationId xmlns:a16="http://schemas.microsoft.com/office/drawing/2014/main" id="{01895366-E90C-4359-9D16-FB9B36B1D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2565400"/>
            <a:ext cx="485775" cy="647700"/>
          </a:xfrm>
          <a:prstGeom prst="upArrow">
            <a:avLst>
              <a:gd name="adj1" fmla="val 41176"/>
              <a:gd name="adj2" fmla="val 49623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de-DE" dirty="0"/>
          </a:p>
        </p:txBody>
      </p:sp>
      <p:sp>
        <p:nvSpPr>
          <p:cNvPr id="8" name="AutoShape 14">
            <a:extLst>
              <a:ext uri="{FF2B5EF4-FFF2-40B4-BE49-F238E27FC236}">
                <a16:creationId xmlns:a16="http://schemas.microsoft.com/office/drawing/2014/main" id="{EF2518A7-0905-4E96-A3A8-197C4E6BF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4365625"/>
            <a:ext cx="485775" cy="676275"/>
          </a:xfrm>
          <a:prstGeom prst="upArrow">
            <a:avLst>
              <a:gd name="adj1" fmla="val 40519"/>
              <a:gd name="adj2" fmla="val 53785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de-DE"/>
          </a:p>
        </p:txBody>
      </p:sp>
      <p:sp>
        <p:nvSpPr>
          <p:cNvPr id="13" name="Text Box 7">
            <a:extLst>
              <a:ext uri="{FF2B5EF4-FFF2-40B4-BE49-F238E27FC236}">
                <a16:creationId xmlns:a16="http://schemas.microsoft.com/office/drawing/2014/main" id="{765EB9CD-5F05-411A-A8F5-0BF07EA89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000" y="5229201"/>
            <a:ext cx="3996000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b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  <a:flatTx/>
          </a:bodyPr>
          <a:lstStyle/>
          <a:p>
            <a:pPr algn="ctr" eaLnBrk="1" hangingPunct="1">
              <a:lnSpc>
                <a:spcPct val="75000"/>
              </a:lnSpc>
              <a:spcBef>
                <a:spcPts val="0"/>
              </a:spcBef>
              <a:defRPr/>
            </a:pPr>
            <a:r>
              <a:rPr lang="de-DE" b="1" dirty="0"/>
              <a:t> 11-12 Grundkurse </a:t>
            </a:r>
          </a:p>
          <a:p>
            <a:pPr algn="ctr" eaLnBrk="1" hangingPunct="1">
              <a:lnSpc>
                <a:spcPct val="75000"/>
              </a:lnSpc>
              <a:spcBef>
                <a:spcPts val="0"/>
              </a:spcBef>
              <a:defRPr/>
            </a:pPr>
            <a:r>
              <a:rPr lang="de-DE" b="1" dirty="0"/>
              <a:t>(in der Regel 3-stündig) </a:t>
            </a:r>
            <a:endParaRPr lang="de-DE" sz="2400" b="1" dirty="0"/>
          </a:p>
          <a:p>
            <a:pPr algn="ctr" eaLnBrk="1" hangingPunct="1">
              <a:lnSpc>
                <a:spcPct val="75000"/>
              </a:lnSpc>
              <a:spcBef>
                <a:spcPts val="0"/>
              </a:spcBef>
              <a:defRPr/>
            </a:pPr>
            <a:r>
              <a:rPr lang="de-DE" sz="2400" b="1" dirty="0"/>
              <a:t>34 h, maximal 37 h</a:t>
            </a:r>
            <a:endParaRPr lang="de-DE" b="1" dirty="0"/>
          </a:p>
        </p:txBody>
      </p:sp>
      <p:sp>
        <p:nvSpPr>
          <p:cNvPr id="14" name="Text Box 8">
            <a:extLst>
              <a:ext uri="{FF2B5EF4-FFF2-40B4-BE49-F238E27FC236}">
                <a16:creationId xmlns:a16="http://schemas.microsoft.com/office/drawing/2014/main" id="{630BAB2C-91C9-428C-8BCA-42D47AC8C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032" y="3284985"/>
            <a:ext cx="3996000" cy="174817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b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  <a:flatTx/>
          </a:bodyPr>
          <a:lstStyle/>
          <a:p>
            <a:pPr eaLnBrk="1" hangingPunct="1">
              <a:lnSpc>
                <a:spcPct val="70000"/>
              </a:lnSpc>
              <a:spcBef>
                <a:spcPct val="20000"/>
              </a:spcBef>
              <a:defRPr/>
            </a:pPr>
            <a:r>
              <a:rPr lang="de-DE" b="1" dirty="0"/>
              <a:t>je 2 Leistungskurse (5 h) ca. 8 Grundkurse (3 h)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  <a:defRPr/>
            </a:pPr>
            <a:r>
              <a:rPr lang="de-DE" sz="2400" b="1" dirty="0"/>
              <a:t>je 34 h, max. 37 h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  <a:defRPr/>
            </a:pPr>
            <a:endParaRPr lang="de-DE" b="1" dirty="0"/>
          </a:p>
          <a:p>
            <a:pPr eaLnBrk="1" hangingPunct="1">
              <a:lnSpc>
                <a:spcPct val="70000"/>
              </a:lnSpc>
              <a:spcBef>
                <a:spcPct val="20000"/>
              </a:spcBef>
              <a:defRPr/>
            </a:pPr>
            <a:r>
              <a:rPr lang="de-DE" sz="2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E5035D51-09DE-44B0-8B86-82334D91B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032" y="1700808"/>
            <a:ext cx="3996000" cy="1031051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b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  <a:flatTx/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de-DE" sz="800" dirty="0"/>
              <a:t> </a:t>
            </a:r>
            <a:r>
              <a:rPr lang="de-DE" b="1" dirty="0"/>
              <a:t>Schriftlich: 2 LK +1</a:t>
            </a:r>
            <a:r>
              <a:rPr lang="de-DE" sz="2400" b="1" dirty="0"/>
              <a:t> </a:t>
            </a:r>
            <a:r>
              <a:rPr lang="de-DE" b="1" dirty="0"/>
              <a:t>GK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de-DE" b="1" dirty="0"/>
              <a:t>Mündlich: i.d.R. 1 GK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>
            <a:extLst>
              <a:ext uri="{FF2B5EF4-FFF2-40B4-BE49-F238E27FC236}">
                <a16:creationId xmlns:a16="http://schemas.microsoft.com/office/drawing/2014/main" id="{15899819-ABAC-46D6-9B41-125B85AB454F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Abschlüsse</a:t>
            </a:r>
          </a:p>
        </p:txBody>
      </p:sp>
      <p:sp>
        <p:nvSpPr>
          <p:cNvPr id="20483" name="Foliennummernplatzhalt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80EB52E-7CA0-47BA-B681-42818AB4A892}" type="slidenum">
              <a:rPr lang="de-DE" altLang="de-DE" sz="1600" smtClean="0">
                <a:solidFill>
                  <a:srgbClr val="7B789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de-DE" altLang="de-DE" sz="1600">
              <a:solidFill>
                <a:srgbClr val="7B789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4" name="Fußzeilenplatzhalter 7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Gym</a:t>
            </a:r>
            <a:r>
              <a:rPr lang="de-DE" altLang="de-DE" sz="1200" dirty="0">
                <a:solidFill>
                  <a:srgbClr val="FFFFFF"/>
                </a:solidFill>
                <a:latin typeface="Times New Roman" panose="02020603050405020304" pitchFamily="18" charset="0"/>
              </a:rPr>
              <a:t>. Wilnsdorf Info Oberstufe </a:t>
            </a: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7D48548B-6CFA-498D-B44F-294F20084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412875"/>
            <a:ext cx="2916237" cy="32884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de-DE" b="1" dirty="0"/>
              <a:t>FACHOBER-SCHULREIFE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de-DE" b="1" dirty="0"/>
              <a:t>(mittlerer Schulabschluss)</a:t>
            </a:r>
          </a:p>
          <a:p>
            <a:pPr algn="ctr" eaLnBrk="1" hangingPunct="1">
              <a:lnSpc>
                <a:spcPct val="80000"/>
              </a:lnSpc>
              <a:defRPr/>
            </a:pPr>
            <a:endParaRPr lang="de-DE" b="1" dirty="0"/>
          </a:p>
          <a:p>
            <a:pPr algn="ctr" eaLnBrk="1" hangingPunct="1">
              <a:lnSpc>
                <a:spcPct val="70000"/>
              </a:lnSpc>
              <a:defRPr/>
            </a:pPr>
            <a:r>
              <a:rPr lang="de-DE" b="1" dirty="0"/>
              <a:t>mit Versetzung</a:t>
            </a:r>
            <a:r>
              <a:rPr lang="de-DE" b="1" dirty="0">
                <a:hlinkClick r:id="rId3" action="ppaction://hlinksldjump"/>
              </a:rPr>
              <a:t>      </a:t>
            </a:r>
            <a:r>
              <a:rPr lang="de-DE" b="1" dirty="0"/>
              <a:t> </a:t>
            </a:r>
          </a:p>
          <a:p>
            <a:pPr algn="ctr" eaLnBrk="1" hangingPunct="1">
              <a:lnSpc>
                <a:spcPct val="70000"/>
              </a:lnSpc>
              <a:defRPr/>
            </a:pPr>
            <a:r>
              <a:rPr lang="de-DE" b="1" dirty="0"/>
              <a:t>in die Einführungs-phase</a:t>
            </a:r>
          </a:p>
          <a:p>
            <a:pPr algn="ctr" eaLnBrk="1" hangingPunct="1">
              <a:lnSpc>
                <a:spcPct val="70000"/>
              </a:lnSpc>
              <a:defRPr/>
            </a:pPr>
            <a:r>
              <a:rPr lang="de-DE" sz="2400" b="1" dirty="0">
                <a:hlinkClick r:id="rId3" action="ppaction://hlinksldjump"/>
              </a:rPr>
              <a:t>          </a:t>
            </a:r>
            <a:endParaRPr lang="de-DE" sz="2400" b="1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132138" y="1412875"/>
            <a:ext cx="3429000" cy="16859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800" b="1" dirty="0">
                <a:latin typeface="Times New Roman" panose="02020603050405020304" pitchFamily="18" charset="0"/>
              </a:rPr>
              <a:t>FACHHOCH-SCHULREIFE (Schulischer Teil)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800" b="1" dirty="0">
                <a:latin typeface="Times New Roman" panose="02020603050405020304" pitchFamily="18" charset="0"/>
              </a:rPr>
              <a:t>Am Ende von Q1(12)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132138" y="3141663"/>
            <a:ext cx="3429000" cy="157003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2800" b="1">
                <a:latin typeface="Times New Roman" panose="02020603050405020304" pitchFamily="18" charset="0"/>
              </a:rPr>
              <a:t>Grundlage sind Leistungen in den LK und in 11 Gk des Pflichtbereiches.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de-DE" altLang="de-DE" sz="800">
              <a:latin typeface="Times New Roman" panose="02020603050405020304" pitchFamily="18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132138" y="4724400"/>
            <a:ext cx="3429000" cy="161925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1">
                <a:latin typeface="Times New Roman" panose="02020603050405020304" pitchFamily="18" charset="0"/>
              </a:rPr>
              <a:t>Zusätzlich eine abge-schlossene Berufsaus-bildung oder ein 1-jähri-ges gelenktes Praktikum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800" b="1">
              <a:latin typeface="Times New Roman" panose="02020603050405020304" pitchFamily="18" charset="0"/>
            </a:endParaRP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6D607E4B-9420-4A3C-922E-2A042641AB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412875"/>
            <a:ext cx="2209800" cy="493236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endParaRPr lang="de-DE" sz="1400" dirty="0">
              <a:latin typeface="Times New Roman" charset="0"/>
              <a:cs typeface="Times New Roman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de-DE" b="1" dirty="0">
                <a:latin typeface="Times New Roman" charset="0"/>
                <a:cs typeface="Times New Roman" charset="0"/>
              </a:rPr>
              <a:t>Allgemeine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de-DE" b="1" dirty="0">
                <a:latin typeface="Times New Roman" charset="0"/>
                <a:cs typeface="Times New Roman" charset="0"/>
              </a:rPr>
              <a:t> Hochschul-reife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de-DE" sz="32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charset="0"/>
                <a:cs typeface="Times New Roman" charset="0"/>
              </a:rPr>
              <a:t>Abitur</a:t>
            </a:r>
            <a:r>
              <a:rPr lang="de-DE" sz="2400" b="1" dirty="0">
                <a:latin typeface="Times New Roman" charset="0"/>
                <a:cs typeface="Times New Roman" charset="0"/>
                <a:hlinkClick r:id="rId4" action="ppaction://hlinksldjump"/>
              </a:rPr>
              <a:t>               </a:t>
            </a:r>
            <a:endParaRPr lang="de-DE" sz="2400" b="1" dirty="0">
              <a:latin typeface="Times New Roman" charset="0"/>
              <a:cs typeface="Times New Roman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endParaRPr lang="de-DE" sz="2000" dirty="0">
              <a:latin typeface="Times New Roman" charset="0"/>
              <a:cs typeface="Times New Roman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endParaRPr lang="de-DE" sz="1600" dirty="0">
              <a:latin typeface="Times New Roman" charset="0"/>
              <a:cs typeface="Times New Roman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endParaRPr lang="de-DE" sz="6600" dirty="0">
              <a:latin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  <p:bldP spid="9" grpId="0" animBg="1" autoUpdateAnimBg="0"/>
      <p:bldP spid="10" grpId="0" animBg="1" autoUpdateAnimBg="0"/>
      <p:bldP spid="11" grpId="0" animBg="1" autoUpdateAnimBg="0"/>
      <p:bldP spid="12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5"/>
          <p:cNvSpPr txBox="1">
            <a:spLocks noChangeArrowheads="1"/>
          </p:cNvSpPr>
          <p:nvPr/>
        </p:nvSpPr>
        <p:spPr bwMode="auto">
          <a:xfrm>
            <a:off x="5715000" y="1828800"/>
            <a:ext cx="2743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23566" name="Text Box 14">
            <a:extLst>
              <a:ext uri="{FF2B5EF4-FFF2-40B4-BE49-F238E27FC236}">
                <a16:creationId xmlns:a16="http://schemas.microsoft.com/office/drawing/2014/main" id="{DEF26428-5B4D-4BAF-A4CC-F2E00CF30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404813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Aufgabenfelder und Fächerangebot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4B28B584-03DF-4453-86FB-DE32304C7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28788"/>
            <a:ext cx="3200400" cy="14779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de-DE" sz="2400" b="1" u="sng"/>
              <a:t>Aufgabenfeld I</a:t>
            </a:r>
            <a:r>
              <a:rPr lang="de-DE" sz="2400"/>
              <a:t>       sprachlich-literarisch-künstlerisch</a:t>
            </a:r>
          </a:p>
          <a:p>
            <a:pPr algn="ctr" eaLnBrk="1" hangingPunct="1">
              <a:spcBef>
                <a:spcPct val="50000"/>
              </a:spcBef>
              <a:defRPr/>
            </a:pPr>
            <a:endParaRPr lang="de-DE" sz="1200"/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8ACED020-FB60-456B-B647-D1A3790FE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348038"/>
            <a:ext cx="3200400" cy="10890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de-DE" sz="2400" b="1" u="sng"/>
              <a:t>Aufgabenfeld II  </a:t>
            </a:r>
            <a:r>
              <a:rPr lang="de-DE" sz="2400"/>
              <a:t>gesellschafts-wissenschaftlich</a:t>
            </a:r>
            <a:r>
              <a:rPr lang="de-DE" sz="1600" b="1" u="sng"/>
              <a:t>  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A7654574-0AB8-4D66-AAD2-4839D7A9D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72000"/>
            <a:ext cx="3200400" cy="12747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de-DE" sz="2400" b="1" u="sng" dirty="0"/>
              <a:t>Aufgabenfeld III </a:t>
            </a:r>
            <a:r>
              <a:rPr lang="de-DE" sz="2400" dirty="0"/>
              <a:t>mathematisch-naturwissenschaftlich-technisch</a:t>
            </a:r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id="{E5462B7B-BB5D-4504-8233-65D297839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728788"/>
            <a:ext cx="4572000" cy="14954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70000"/>
              </a:lnSpc>
              <a:spcBef>
                <a:spcPct val="20000"/>
              </a:spcBef>
              <a:defRPr/>
            </a:pPr>
            <a:r>
              <a:rPr lang="de-DE" sz="2400" b="1"/>
              <a:t>Deutsch </a:t>
            </a:r>
          </a:p>
          <a:p>
            <a:pPr algn="ctr" eaLnBrk="1" hangingPunct="1">
              <a:lnSpc>
                <a:spcPct val="70000"/>
              </a:lnSpc>
              <a:spcBef>
                <a:spcPct val="20000"/>
              </a:spcBef>
              <a:defRPr/>
            </a:pPr>
            <a:r>
              <a:rPr lang="de-DE" sz="2400" b="1"/>
              <a:t>Kunst, Musik, Literatur, VIP</a:t>
            </a:r>
          </a:p>
          <a:p>
            <a:pPr algn="ctr" eaLnBrk="1" hangingPunct="1">
              <a:spcBef>
                <a:spcPct val="20000"/>
              </a:spcBef>
              <a:defRPr/>
            </a:pPr>
            <a:r>
              <a:rPr lang="de-DE" sz="2400" b="1"/>
              <a:t>Fremdsprachen: Englisch, Französisch, Latein, Spanisch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2034B52E-14D4-46CF-8059-1DC037591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348038"/>
            <a:ext cx="4572000" cy="11271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de-DE" sz="2400" b="1" dirty="0"/>
              <a:t>Geschichte, Sozialwissenschaften,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de-DE" sz="2400" b="1" dirty="0"/>
              <a:t>Geographie, Erziehungs-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de-DE" sz="2400" b="1" dirty="0" err="1"/>
              <a:t>wissenschaft</a:t>
            </a:r>
            <a:r>
              <a:rPr lang="de-DE" sz="2400" b="1" dirty="0"/>
              <a:t>, Philosophie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AFE78F7C-E175-4390-819C-B0323388E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572000"/>
            <a:ext cx="4572000" cy="12747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de-DE" sz="2400" b="1"/>
              <a:t>Mathematik;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de-DE" sz="2400" b="1"/>
              <a:t>Physik, Chemie, Biologie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de-DE" sz="2400" b="1"/>
              <a:t>Informatik </a:t>
            </a:r>
          </a:p>
          <a:p>
            <a:pPr algn="ctr" eaLnBrk="1" hangingPunct="1">
              <a:spcBef>
                <a:spcPct val="20000"/>
              </a:spcBef>
              <a:defRPr/>
            </a:pPr>
            <a:endParaRPr lang="de-DE" sz="800" b="1"/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957577F0-06FF-4DEE-BCDD-5F4CFABB5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867400"/>
            <a:ext cx="4572000" cy="4619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de-DE" sz="2400" b="1" dirty="0"/>
              <a:t>Religionslehre              Sport</a:t>
            </a:r>
            <a:r>
              <a:rPr lang="de-DE" sz="2000" dirty="0"/>
              <a:t> </a:t>
            </a:r>
          </a:p>
        </p:txBody>
      </p:sp>
      <p:sp>
        <p:nvSpPr>
          <p:cNvPr id="16395" name="Text Box 4">
            <a:extLst>
              <a:ext uri="{FF2B5EF4-FFF2-40B4-BE49-F238E27FC236}">
                <a16:creationId xmlns:a16="http://schemas.microsoft.com/office/drawing/2014/main" id="{16BACFD0-9042-4C1D-95A9-68DC22793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23963"/>
            <a:ext cx="411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Aufgabenfelder</a:t>
            </a:r>
            <a:r>
              <a:rPr lang="de-DE" b="1" dirty="0">
                <a:solidFill>
                  <a:srgbClr val="0070C0"/>
                </a:solidFill>
                <a:hlinkClick r:id="" action="ppaction://hlinkshowjump?jump=lastslideviewed"/>
              </a:rPr>
              <a:t> </a:t>
            </a:r>
            <a:r>
              <a:rPr lang="de-DE" b="1" dirty="0">
                <a:solidFill>
                  <a:srgbClr val="FF0000"/>
                </a:solidFill>
                <a:hlinkClick r:id="" action="ppaction://hlinkshowjump?jump=lastslideviewed"/>
              </a:rPr>
              <a:t>         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16396" name="Text Box 5">
            <a:extLst>
              <a:ext uri="{FF2B5EF4-FFF2-40B4-BE49-F238E27FC236}">
                <a16:creationId xmlns:a16="http://schemas.microsoft.com/office/drawing/2014/main" id="{868DC03B-4741-4261-BD9D-5462497A8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23963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Fächer am </a:t>
            </a:r>
            <a:r>
              <a:rPr lang="de-DE" sz="2400" b="1" dirty="0" err="1">
                <a:solidFill>
                  <a:schemeClr val="accent1">
                    <a:lumMod val="75000"/>
                  </a:schemeClr>
                </a:solidFill>
              </a:rPr>
              <a:t>Gym</a:t>
            </a:r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. Wilnsdorf</a:t>
            </a:r>
            <a:r>
              <a:rPr lang="de-DE" sz="2400" b="1" dirty="0">
                <a:solidFill>
                  <a:schemeClr val="accent1">
                    <a:lumMod val="75000"/>
                  </a:schemeClr>
                </a:solidFill>
                <a:hlinkClick r:id="" action="ppaction://hlinkshowjump?jump=lastslideviewed"/>
              </a:rPr>
              <a:t>             </a:t>
            </a:r>
            <a:endParaRPr lang="de-DE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517" name="Foliennummernplatzhalter 1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E2806F2-3CBE-4867-8151-3CDC1DC7872B}" type="slidenum">
              <a:rPr lang="de-DE" altLang="de-DE" sz="1600" smtClean="0">
                <a:solidFill>
                  <a:srgbClr val="7B789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de-DE" altLang="de-DE" sz="1600">
              <a:solidFill>
                <a:srgbClr val="7B789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8" name="Fußzeilenplatzhalter 1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Gym</a:t>
            </a:r>
            <a:r>
              <a:rPr lang="de-DE" altLang="de-DE" sz="1200" dirty="0">
                <a:solidFill>
                  <a:srgbClr val="FFFFFF"/>
                </a:solidFill>
                <a:latin typeface="Times New Roman" panose="02020603050405020304" pitchFamily="18" charset="0"/>
              </a:rPr>
              <a:t>. Wilnsdorf Info Oberstufe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  <p:bldP spid="7" grpId="0" animBg="1" autoUpdateAnimBg="0"/>
      <p:bldP spid="8" grpId="0" animBg="1" autoUpdateAnimBg="0"/>
      <p:bldP spid="9" grpId="0" animBg="1" autoUpdateAnimBg="0"/>
      <p:bldP spid="10" grpId="0" animBg="1" autoUpdateAnimBg="0"/>
      <p:bldP spid="11" grpId="0" animBg="1" autoUpdateAnimBg="0"/>
      <p:bldP spid="16395" grpId="0"/>
      <p:bldP spid="163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5"/>
          <p:cNvSpPr txBox="1">
            <a:spLocks noChangeArrowheads="1"/>
          </p:cNvSpPr>
          <p:nvPr/>
        </p:nvSpPr>
        <p:spPr bwMode="auto">
          <a:xfrm>
            <a:off x="5715000" y="1828800"/>
            <a:ext cx="2743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de-DE" altLang="de-DE" sz="2400">
              <a:latin typeface="Times New Roman" panose="02020603050405020304" pitchFamily="18" charset="0"/>
            </a:endParaRPr>
          </a:p>
        </p:txBody>
      </p:sp>
      <p:sp>
        <p:nvSpPr>
          <p:cNvPr id="23566" name="Text Box 14">
            <a:extLst>
              <a:ext uri="{FF2B5EF4-FFF2-40B4-BE49-F238E27FC236}">
                <a16:creationId xmlns:a16="http://schemas.microsoft.com/office/drawing/2014/main" id="{05F4AB73-958F-49FA-8618-2FE2424A4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404813"/>
            <a:ext cx="7696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Belegung in Einführungsphase</a:t>
            </a:r>
          </a:p>
        </p:txBody>
      </p:sp>
      <p:graphicFrame>
        <p:nvGraphicFramePr>
          <p:cNvPr id="6" name="Group 53">
            <a:extLst>
              <a:ext uri="{FF2B5EF4-FFF2-40B4-BE49-F238E27FC236}">
                <a16:creationId xmlns:a16="http://schemas.microsoft.com/office/drawing/2014/main" id="{5628CCBD-22BD-4DCC-9E42-E27A857521EF}"/>
              </a:ext>
            </a:extLst>
          </p:cNvPr>
          <p:cNvGraphicFramePr>
            <a:graphicFrameLocks noGrp="1"/>
          </p:cNvGraphicFramePr>
          <p:nvPr/>
        </p:nvGraphicFramePr>
        <p:xfrm>
          <a:off x="179388" y="1773238"/>
          <a:ext cx="5334000" cy="1439862"/>
        </p:xfrm>
        <a:graphic>
          <a:graphicData uri="http://schemas.openxmlformats.org/drawingml/2006/table">
            <a:tbl>
              <a:tblPr/>
              <a:tblGrid>
                <a:gridCol w="1217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6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398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A I</a:t>
                      </a:r>
                    </a:p>
                  </a:txBody>
                  <a:tcPr marT="45710" marB="4571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Deutsch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Kunst oder Musik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 </a:t>
                      </a:r>
                      <a:r>
                        <a:rPr kumimoji="0" lang="de-DE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fortg</a:t>
                      </a: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. Fremdsprache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[ 2. Fremdsprache ]</a:t>
                      </a: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hlinkClick r:id="rId2" action="ppaction://hlinksldjump"/>
                        </a:rPr>
                        <a:t>             </a:t>
                      </a:r>
                      <a:endParaRPr kumimoji="0" 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10" marB="4571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Group 33">
            <a:extLst>
              <a:ext uri="{FF2B5EF4-FFF2-40B4-BE49-F238E27FC236}">
                <a16:creationId xmlns:a16="http://schemas.microsoft.com/office/drawing/2014/main" id="{504AA8F5-C2A4-4608-B732-DBF3985F035D}"/>
              </a:ext>
            </a:extLst>
          </p:cNvPr>
          <p:cNvGraphicFramePr>
            <a:graphicFrameLocks noGrp="1"/>
          </p:cNvGraphicFramePr>
          <p:nvPr/>
        </p:nvGraphicFramePr>
        <p:xfrm>
          <a:off x="179388" y="3284538"/>
          <a:ext cx="5334000" cy="685800"/>
        </p:xfrm>
        <a:graphic>
          <a:graphicData uri="http://schemas.openxmlformats.org/drawingml/2006/table">
            <a:tbl>
              <a:tblPr/>
              <a:tblGrid>
                <a:gridCol w="1455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8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A II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 Gesellschaftswissenschaft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Group 88">
            <a:extLst>
              <a:ext uri="{FF2B5EF4-FFF2-40B4-BE49-F238E27FC236}">
                <a16:creationId xmlns:a16="http://schemas.microsoft.com/office/drawing/2014/main" id="{9EC3AA5E-B434-4FE2-9B65-4E0E9577F464}"/>
              </a:ext>
            </a:extLst>
          </p:cNvPr>
          <p:cNvGraphicFramePr>
            <a:graphicFrameLocks noGrp="1"/>
          </p:cNvGraphicFramePr>
          <p:nvPr/>
        </p:nvGraphicFramePr>
        <p:xfrm>
          <a:off x="179388" y="4076700"/>
          <a:ext cx="5334000" cy="140815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0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A III</a:t>
                      </a:r>
                    </a:p>
                  </a:txBody>
                  <a:tcPr marT="45707" marB="45707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Mathematik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 Naturwissenschaft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[ 2. </a:t>
                      </a:r>
                      <a:r>
                        <a:rPr kumimoji="0" lang="de-DE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Naturwiss</a:t>
                      </a: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. oder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Informatik ]</a:t>
                      </a: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  <a:hlinkClick r:id="rId2" action="ppaction://hlinksldjump"/>
                        </a:rPr>
                        <a:t>    </a:t>
                      </a:r>
                      <a:endParaRPr kumimoji="0" 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07" marB="45707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Group 86">
            <a:extLst>
              <a:ext uri="{FF2B5EF4-FFF2-40B4-BE49-F238E27FC236}">
                <a16:creationId xmlns:a16="http://schemas.microsoft.com/office/drawing/2014/main" id="{9880E928-912B-4DBE-8AEA-DFA8E4CFCC09}"/>
              </a:ext>
            </a:extLst>
          </p:cNvPr>
          <p:cNvGraphicFramePr>
            <a:graphicFrameLocks noGrp="1"/>
          </p:cNvGraphicFramePr>
          <p:nvPr/>
        </p:nvGraphicFramePr>
        <p:xfrm>
          <a:off x="5651500" y="1773238"/>
          <a:ext cx="3200400" cy="4370764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70387"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 – 3 weitere Kurse einschl. Vertiefungskurse in D, E, M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Grundkurs:          3 h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Spanisch:              4 h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Vertiefungskurs:  2 h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Wochenstundenzahl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in S II insgesamt: 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102"/>
                        <a:tabLst/>
                      </a:pPr>
                      <a:r>
                        <a:rPr kumimoji="0" lang="de-DE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( 3 x 34)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686" marB="45686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Text Box 8">
            <a:extLst>
              <a:ext uri="{FF2B5EF4-FFF2-40B4-BE49-F238E27FC236}">
                <a16:creationId xmlns:a16="http://schemas.microsoft.com/office/drawing/2014/main" id="{3410670F-BEBB-4774-8932-4AC834B04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589588"/>
            <a:ext cx="5364162" cy="4619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de-DE" sz="2400" b="1" dirty="0"/>
              <a:t>Religionslehre               Sport</a:t>
            </a:r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3AF2F198-DEB0-4D67-8347-265093BE1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268413"/>
            <a:ext cx="3352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Pflichtbereich 9 Kurse</a:t>
            </a:r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id="{152FE7A3-C39E-4C5E-BAC3-C66D8C72C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1268413"/>
            <a:ext cx="3352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de-DE" sz="2400" b="1" dirty="0">
                <a:solidFill>
                  <a:schemeClr val="accent1">
                    <a:lumMod val="75000"/>
                  </a:schemeClr>
                </a:solidFill>
              </a:rPr>
              <a:t>Wahlbereich 2-3 Kurse</a:t>
            </a:r>
          </a:p>
        </p:txBody>
      </p:sp>
      <p:sp>
        <p:nvSpPr>
          <p:cNvPr id="22546" name="Foliennummernplatzhalter 1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4D31691-31EA-4254-B5B0-ECBBD68F1C7B}" type="slidenum">
              <a:rPr lang="de-DE" altLang="de-DE" sz="1600" smtClean="0">
                <a:solidFill>
                  <a:srgbClr val="7B789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de-DE" altLang="de-DE" sz="1600">
              <a:solidFill>
                <a:srgbClr val="7B789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47" name="Fußzeilenplatzhalter 1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Gym</a:t>
            </a:r>
            <a:r>
              <a:rPr lang="de-DE" altLang="de-DE" sz="1200" dirty="0">
                <a:solidFill>
                  <a:srgbClr val="FFFFFF"/>
                </a:solidFill>
                <a:latin typeface="Times New Roman" panose="02020603050405020304" pitchFamily="18" charset="0"/>
              </a:rPr>
              <a:t>. Wilnsdorf Info Oberstufe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  <p:bldP spid="11" grpId="0" autoUpdateAnimBg="0"/>
      <p:bldP spid="1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>
            <a:extLst>
              <a:ext uri="{FF2B5EF4-FFF2-40B4-BE49-F238E27FC236}">
                <a16:creationId xmlns:a16="http://schemas.microsoft.com/office/drawing/2014/main" id="{ECF5293B-92D9-48B9-A45E-8BB7C8C594F0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Versetzung in die Qualifikationsphase</a:t>
            </a:r>
          </a:p>
        </p:txBody>
      </p:sp>
      <p:sp>
        <p:nvSpPr>
          <p:cNvPr id="5" name="Text Box 32">
            <a:extLst>
              <a:ext uri="{FF2B5EF4-FFF2-40B4-BE49-F238E27FC236}">
                <a16:creationId xmlns:a16="http://schemas.microsoft.com/office/drawing/2014/main" id="{165A547A-730E-4B3E-9F05-9ECAE65F2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368425"/>
            <a:ext cx="8785225" cy="3381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de-DE" sz="1600" b="1" dirty="0"/>
              <a:t>Grundlage der Versetzungsentscheidung sind die 9 Pflichtkurse und 1 Kurs des Wahlbereiches.</a:t>
            </a:r>
            <a:r>
              <a:rPr lang="de-DE" sz="1600" b="1" dirty="0">
                <a:hlinkClick r:id="rId2" action="ppaction://hlinksldjump"/>
              </a:rPr>
              <a:t>         </a:t>
            </a:r>
            <a:endParaRPr lang="de-DE" sz="1600" b="1" dirty="0"/>
          </a:p>
        </p:txBody>
      </p:sp>
      <p:graphicFrame>
        <p:nvGraphicFramePr>
          <p:cNvPr id="6" name="Group 5">
            <a:extLst>
              <a:ext uri="{FF2B5EF4-FFF2-40B4-BE49-F238E27FC236}">
                <a16:creationId xmlns:a16="http://schemas.microsoft.com/office/drawing/2014/main" id="{2B104B10-7F77-40A6-9102-3F053DB5B6CD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1752600"/>
          <a:ext cx="8839200" cy="1097036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0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Minder-</a:t>
                      </a:r>
                      <a:r>
                        <a:rPr kumimoji="0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leistungen</a:t>
                      </a:r>
                      <a:endParaRPr kumimoji="0" lang="de-CH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659" marB="456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D</a:t>
                      </a:r>
                      <a:endParaRPr kumimoji="0" lang="de-C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</a:t>
                      </a:r>
                      <a:endParaRPr kumimoji="0" lang="de-C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fortgeführte Fremdsprache</a:t>
                      </a:r>
                      <a:endParaRPr kumimoji="0" lang="de-C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übrige Fächer</a:t>
                      </a:r>
                      <a:endParaRPr kumimoji="0" lang="de-CH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versetzt</a:t>
                      </a:r>
                      <a:endParaRPr kumimoji="0" lang="de-CH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Nachprüfung</a:t>
                      </a:r>
                      <a:endParaRPr kumimoji="0" lang="de-CH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keine 5</a:t>
                      </a:r>
                      <a:endParaRPr kumimoji="0" lang="de-CH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659" marB="4565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mind. 4</a:t>
                      </a:r>
                      <a:endParaRPr kumimoji="0" lang="de-CH" sz="1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ja</a:t>
                      </a: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659" marB="4565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Group 100">
            <a:extLst>
              <a:ext uri="{FF2B5EF4-FFF2-40B4-BE49-F238E27FC236}">
                <a16:creationId xmlns:a16="http://schemas.microsoft.com/office/drawing/2014/main" id="{6F9ADF39-E6D9-446E-B477-FFED5C20D987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2852738"/>
          <a:ext cx="8839200" cy="1189038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1x5</a:t>
                      </a:r>
                      <a:endParaRPr kumimoji="0" lang="de-CH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ja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 x </a:t>
                      </a:r>
                      <a:r>
                        <a:rPr kumimoji="0" lang="de-DE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</a:t>
                      </a:r>
                      <a:endParaRPr kumimoji="0" lang="de-DE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</a:t>
                      </a:r>
                      <a:endParaRPr kumimoji="0" lang="de-CH" sz="19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mind. 4</a:t>
                      </a:r>
                      <a:endParaRPr kumimoji="0" lang="de-CH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ja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</a:t>
                      </a:r>
                      <a:endParaRPr kumimoji="0" lang="de-CH" sz="19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mind. 4</a:t>
                      </a:r>
                      <a:endParaRPr kumimoji="0" lang="de-CH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nein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ja (in M)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Group 48">
            <a:extLst>
              <a:ext uri="{FF2B5EF4-FFF2-40B4-BE49-F238E27FC236}">
                <a16:creationId xmlns:a16="http://schemas.microsoft.com/office/drawing/2014/main" id="{F2088648-DEBF-4B34-8B6E-43DA49D81F2D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4038600"/>
          <a:ext cx="8839200" cy="2255839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6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2x5</a:t>
                      </a:r>
                      <a:r>
                        <a:rPr kumimoji="0" 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 sonst mind. 4</a:t>
                      </a:r>
                      <a:endParaRPr kumimoji="0" lang="de-CH" sz="1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nein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ja in 1 ü. Fach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</a:t>
                      </a:r>
                      <a:endParaRPr kumimoji="0" lang="de-CH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1x5</a:t>
                      </a:r>
                      <a:r>
                        <a:rPr kumimoji="0" 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 sonst mind. 4</a:t>
                      </a:r>
                      <a:endParaRPr kumimoji="0" lang="de-CH" sz="1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nein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ja ( in FS )</a:t>
                      </a:r>
                      <a:endParaRPr kumimoji="0" lang="de-CH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06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2 x </a:t>
                      </a:r>
                      <a:r>
                        <a:rPr kumimoji="0" 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</a:t>
                      </a:r>
                      <a:endParaRPr kumimoji="0" lang="de-CH" sz="19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1x5</a:t>
                      </a:r>
                      <a:r>
                        <a:rPr kumimoji="0" 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  sonst  mind. 4</a:t>
                      </a:r>
                      <a:endParaRPr kumimoji="0" lang="de-CH" sz="1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nein</a:t>
                      </a:r>
                      <a:endParaRPr kumimoji="0" lang="de-CH" sz="19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ja (in D od. </a:t>
                      </a:r>
                      <a:r>
                        <a:rPr kumimoji="0" lang="de-DE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ü.F</a:t>
                      </a:r>
                      <a:r>
                        <a:rPr kumimoji="0" lang="de-DE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.)</a:t>
                      </a:r>
                      <a:endParaRPr kumimoji="0" lang="de-CH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</a:t>
                      </a:r>
                      <a:endParaRPr kumimoji="0" lang="de-CH" sz="19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</a:t>
                      </a:r>
                      <a:endParaRPr kumimoji="0" lang="de-CH" sz="19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mind. 4</a:t>
                      </a:r>
                      <a:endParaRPr kumimoji="0" lang="de-CH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nein</a:t>
                      </a:r>
                      <a:endParaRPr kumimoji="0" lang="de-CH" sz="1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ja ( in D od. M )</a:t>
                      </a:r>
                      <a:endParaRPr kumimoji="0" lang="de-CH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</a:t>
                      </a:r>
                      <a:endParaRPr kumimoji="0" lang="de-CH" sz="19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9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</a:t>
                      </a:r>
                      <a:endParaRPr kumimoji="0" lang="de-CH" sz="19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mind. 4</a:t>
                      </a:r>
                      <a:endParaRPr kumimoji="0" lang="de-CH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nein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nein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Group 33">
            <a:extLst>
              <a:ext uri="{FF2B5EF4-FFF2-40B4-BE49-F238E27FC236}">
                <a16:creationId xmlns:a16="http://schemas.microsoft.com/office/drawing/2014/main" id="{123B689C-007E-4A0C-9A45-D7C9B89C06A8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6019800"/>
          <a:ext cx="8812213" cy="396875"/>
        </p:xfrm>
        <a:graphic>
          <a:graphicData uri="http://schemas.openxmlformats.org/drawingml/2006/table">
            <a:tbl>
              <a:tblPr/>
              <a:tblGrid>
                <a:gridCol w="1395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7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05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48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07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990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3 x </a:t>
                      </a: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5</a:t>
                      </a: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/</a:t>
                      </a: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1 x </a:t>
                      </a: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6</a:t>
                      </a:r>
                      <a:endParaRPr kumimoji="0" lang="de-CH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L="91441" marR="91441" marT="45793" marB="4579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L="91441" marR="91441"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L="91441" marR="91441" marT="45793" marB="45793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Nicht versetzt</a:t>
                      </a:r>
                    </a:p>
                  </a:txBody>
                  <a:tcPr marL="91441" marR="91441" marT="45793" marB="45793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ohne Möglichkeit </a:t>
                      </a:r>
                    </a:p>
                  </a:txBody>
                  <a:tcPr marL="91441" marR="91441" marT="45793" marB="45793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CH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der NP</a:t>
                      </a:r>
                    </a:p>
                  </a:txBody>
                  <a:tcPr marL="91441" marR="91441" marT="45793" marB="45793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CH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cs typeface="Times New Roman" charset="0"/>
                      </a:endParaRPr>
                    </a:p>
                  </a:txBody>
                  <a:tcPr marL="72001" marR="180003" marT="45793" marB="45793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704" name="Foliennummernplatzhalt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FCDABB-5509-46E7-8552-AB3528A65CB3}" type="slidenum">
              <a:rPr lang="de-DE" altLang="de-DE" sz="1600" smtClean="0">
                <a:solidFill>
                  <a:srgbClr val="7B789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de-DE" altLang="de-DE" sz="1600">
              <a:solidFill>
                <a:srgbClr val="7B789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705" name="Fußzeilenplatzhalter 10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Gym</a:t>
            </a:r>
            <a:r>
              <a:rPr lang="de-DE" altLang="de-DE" sz="1200" dirty="0">
                <a:solidFill>
                  <a:srgbClr val="FFFFFF"/>
                </a:solidFill>
                <a:latin typeface="Times New Roman" panose="02020603050405020304" pitchFamily="18" charset="0"/>
              </a:rPr>
              <a:t>. Wilnsdorf Info Oberstufe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>
            <a:extLst>
              <a:ext uri="{FF2B5EF4-FFF2-40B4-BE49-F238E27FC236}">
                <a16:creationId xmlns:a16="http://schemas.microsoft.com/office/drawing/2014/main" id="{31F52FF3-28FB-4CCF-BA31-4A169CEC937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Wahl der Leistungskurse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CEA6615-B632-44B7-A7F6-5306611D1EE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eaLnBrk="1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de-DE" b="1" dirty="0"/>
              <a:t>Wahl von 2 Leistungskursen aus den Fächern der Einführungsphase</a:t>
            </a:r>
          </a:p>
          <a:p>
            <a:pPr marL="274320" indent="-274320" eaLnBrk="1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de-DE" b="1" dirty="0"/>
              <a:t>5-stündige Kurse mit 2-facher Wertung </a:t>
            </a:r>
          </a:p>
          <a:p>
            <a:pPr marL="274320" indent="-274320" eaLnBrk="1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de-DE" b="1" dirty="0"/>
              <a:t>Beide LK sind schriftliche Prüfungsfächer im Abitur.</a:t>
            </a:r>
          </a:p>
          <a:p>
            <a:pPr marL="274320" indent="-274320" eaLnBrk="1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de-DE" b="1" dirty="0"/>
              <a:t>Ein LK zwingend aus der Gruppe Deutsch / </a:t>
            </a:r>
            <a:r>
              <a:rPr lang="de-DE" b="1" dirty="0" err="1"/>
              <a:t>fortg</a:t>
            </a:r>
            <a:r>
              <a:rPr lang="de-DE" b="1" dirty="0"/>
              <a:t>. FS / Mathematik </a:t>
            </a:r>
            <a:r>
              <a:rPr lang="de-DE" b="1"/>
              <a:t>/ Naturwissenschaft</a:t>
            </a:r>
            <a:endParaRPr lang="de-DE" b="1" dirty="0"/>
          </a:p>
          <a:p>
            <a:pPr marL="274320" indent="-274320" eaLnBrk="1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de-DE" b="1" dirty="0"/>
              <a:t>Einrichtung abhängig vom Angebot der Schule und Wahlverhalten der Schüler</a:t>
            </a:r>
          </a:p>
          <a:p>
            <a:pPr marL="274320" indent="-274320" eaLnBrk="1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de-DE" b="1" dirty="0"/>
              <a:t>Sinnvolle Kriterien: Interesse, Leistung, Studien- und  Berufspläne</a:t>
            </a:r>
          </a:p>
          <a:p>
            <a:pPr marL="274320" indent="-274320" eaLnBrk="1" hangingPunct="1">
              <a:spcAft>
                <a:spcPts val="0"/>
              </a:spcAft>
              <a:buFont typeface="Wingdings 2"/>
              <a:buNone/>
              <a:defRPr/>
            </a:pPr>
            <a:endParaRPr lang="de-DE" b="1" dirty="0"/>
          </a:p>
        </p:txBody>
      </p:sp>
      <p:sp>
        <p:nvSpPr>
          <p:cNvPr id="25604" name="Foliennummernplatzhalt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889998E-C9F7-4CC8-AEEE-1A0BA1FCB1DD}" type="slidenum">
              <a:rPr lang="de-DE" altLang="de-DE" sz="1600" smtClean="0">
                <a:solidFill>
                  <a:srgbClr val="7B789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de-DE" altLang="de-DE" sz="1600">
              <a:solidFill>
                <a:srgbClr val="7B789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5" name="Fußzeilenplatzhalt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Gym</a:t>
            </a:r>
            <a:r>
              <a:rPr lang="de-DE" altLang="de-DE" sz="1200" dirty="0">
                <a:solidFill>
                  <a:srgbClr val="FFFFFF"/>
                </a:solidFill>
                <a:latin typeface="Times New Roman" panose="02020603050405020304" pitchFamily="18" charset="0"/>
              </a:rPr>
              <a:t>. Wilnsdorf Info Oberstufe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>
            <a:extLst>
              <a:ext uri="{FF2B5EF4-FFF2-40B4-BE49-F238E27FC236}">
                <a16:creationId xmlns:a16="http://schemas.microsoft.com/office/drawing/2014/main" id="{25083B24-2999-480A-B2D3-784E42A84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LK-Angebot am </a:t>
            </a:r>
            <a:r>
              <a:rPr lang="de-DE" dirty="0" err="1">
                <a:solidFill>
                  <a:schemeClr val="accent1">
                    <a:lumMod val="50000"/>
                  </a:schemeClr>
                </a:solidFill>
              </a:rPr>
              <a:t>Gym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. Wilnsdorf (Abi 2025)</a:t>
            </a:r>
          </a:p>
        </p:txBody>
      </p:sp>
      <p:sp>
        <p:nvSpPr>
          <p:cNvPr id="26627" name="Inhaltsplatzhalter 5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de-DE" alt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1122024-442A-4642-9F54-2492A43D1727}"/>
              </a:ext>
            </a:extLst>
          </p:cNvPr>
          <p:cNvSpPr/>
          <p:nvPr/>
        </p:nvSpPr>
        <p:spPr>
          <a:xfrm>
            <a:off x="755650" y="1773238"/>
            <a:ext cx="1871663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dirty="0">
                <a:solidFill>
                  <a:schemeClr val="tx1"/>
                </a:solidFill>
              </a:rPr>
              <a:t>Aufgaben-</a:t>
            </a:r>
            <a:r>
              <a:rPr lang="de-DE" dirty="0" err="1">
                <a:solidFill>
                  <a:schemeClr val="tx1"/>
                </a:solidFill>
              </a:rPr>
              <a:t>feld</a:t>
            </a:r>
            <a:r>
              <a:rPr lang="de-DE" dirty="0">
                <a:solidFill>
                  <a:schemeClr val="tx1"/>
                </a:solidFill>
              </a:rPr>
              <a:t> 1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FEBF2F7-7B04-449A-A21B-A9C29DB71A2E}"/>
              </a:ext>
            </a:extLst>
          </p:cNvPr>
          <p:cNvSpPr/>
          <p:nvPr/>
        </p:nvSpPr>
        <p:spPr>
          <a:xfrm>
            <a:off x="755650" y="2781300"/>
            <a:ext cx="1871663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dirty="0">
                <a:solidFill>
                  <a:schemeClr val="tx1"/>
                </a:solidFill>
              </a:rPr>
              <a:t>Aufgaben-</a:t>
            </a:r>
            <a:r>
              <a:rPr lang="de-DE" dirty="0" err="1">
                <a:solidFill>
                  <a:schemeClr val="tx1"/>
                </a:solidFill>
              </a:rPr>
              <a:t>feld</a:t>
            </a:r>
            <a:r>
              <a:rPr lang="de-DE" dirty="0">
                <a:solidFill>
                  <a:schemeClr val="tx1"/>
                </a:solidFill>
              </a:rPr>
              <a:t> 2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5BAF5F1-B418-4410-A1E9-8818F6AB931B}"/>
              </a:ext>
            </a:extLst>
          </p:cNvPr>
          <p:cNvSpPr/>
          <p:nvPr/>
        </p:nvSpPr>
        <p:spPr>
          <a:xfrm>
            <a:off x="755650" y="3789363"/>
            <a:ext cx="1871663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dirty="0">
                <a:solidFill>
                  <a:schemeClr val="tx1"/>
                </a:solidFill>
              </a:rPr>
              <a:t>Aufgaben-</a:t>
            </a:r>
            <a:r>
              <a:rPr lang="de-DE" dirty="0" err="1">
                <a:solidFill>
                  <a:schemeClr val="tx1"/>
                </a:solidFill>
              </a:rPr>
              <a:t>feld</a:t>
            </a:r>
            <a:r>
              <a:rPr lang="de-DE" dirty="0">
                <a:solidFill>
                  <a:schemeClr val="tx1"/>
                </a:solidFill>
              </a:rPr>
              <a:t>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72F40D0-558B-4A14-883F-D5C8C33C3063}"/>
              </a:ext>
            </a:extLst>
          </p:cNvPr>
          <p:cNvSpPr/>
          <p:nvPr/>
        </p:nvSpPr>
        <p:spPr>
          <a:xfrm>
            <a:off x="755650" y="4797425"/>
            <a:ext cx="1871663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 dirty="0"/>
          </a:p>
          <a:p>
            <a:pPr algn="ctr" eaLnBrk="1" hangingPunct="1">
              <a:defRPr/>
            </a:pPr>
            <a:r>
              <a:rPr lang="de-DE" dirty="0">
                <a:solidFill>
                  <a:schemeClr val="tx1"/>
                </a:solidFill>
              </a:rPr>
              <a:t>Ohne Auf-</a:t>
            </a:r>
            <a:r>
              <a:rPr lang="de-DE" dirty="0" err="1">
                <a:solidFill>
                  <a:schemeClr val="tx1"/>
                </a:solidFill>
              </a:rPr>
              <a:t>gabenfeld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/>
              <a:t>1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A7758589-DC73-45A3-AFAB-ACC63E967952}"/>
              </a:ext>
            </a:extLst>
          </p:cNvPr>
          <p:cNvSpPr/>
          <p:nvPr/>
        </p:nvSpPr>
        <p:spPr>
          <a:xfrm>
            <a:off x="3203575" y="1773238"/>
            <a:ext cx="5329238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dirty="0">
                <a:solidFill>
                  <a:schemeClr val="tx1"/>
                </a:solidFill>
              </a:rPr>
              <a:t>Deutsch, Englisch, Kunst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75A4160-64F3-4705-8C75-248E92E9F498}"/>
              </a:ext>
            </a:extLst>
          </p:cNvPr>
          <p:cNvSpPr/>
          <p:nvPr/>
        </p:nvSpPr>
        <p:spPr>
          <a:xfrm>
            <a:off x="3203575" y="2781300"/>
            <a:ext cx="5329238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dirty="0">
                <a:solidFill>
                  <a:schemeClr val="tx1"/>
                </a:solidFill>
              </a:rPr>
              <a:t>Sozialwissenschaften, Geografie, Geschichte, Pädagogik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8F99516-EEE2-4D49-B535-7D1314433C9B}"/>
              </a:ext>
            </a:extLst>
          </p:cNvPr>
          <p:cNvSpPr/>
          <p:nvPr/>
        </p:nvSpPr>
        <p:spPr>
          <a:xfrm>
            <a:off x="3203575" y="3789363"/>
            <a:ext cx="5329238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dirty="0">
                <a:solidFill>
                  <a:schemeClr val="tx1"/>
                </a:solidFill>
              </a:rPr>
              <a:t>Mathematik, Biologie, Physik, Chemie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70AD3070-0C44-4B87-B15B-178C331B82E6}"/>
              </a:ext>
            </a:extLst>
          </p:cNvPr>
          <p:cNvSpPr/>
          <p:nvPr/>
        </p:nvSpPr>
        <p:spPr>
          <a:xfrm>
            <a:off x="3203575" y="4797425"/>
            <a:ext cx="5329238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dirty="0">
                <a:solidFill>
                  <a:schemeClr val="tx1"/>
                </a:solidFill>
              </a:rPr>
              <a:t>Sport</a:t>
            </a:r>
          </a:p>
        </p:txBody>
      </p:sp>
      <p:sp>
        <p:nvSpPr>
          <p:cNvPr id="26636" name="Foliennummernplatzhalter 1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C0F27DD-EEE7-401D-B40B-BF82EE995902}" type="slidenum">
              <a:rPr lang="de-DE" altLang="de-DE" sz="1600" smtClean="0">
                <a:solidFill>
                  <a:srgbClr val="7B7890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de-DE" altLang="de-DE" sz="1600">
              <a:solidFill>
                <a:srgbClr val="7B789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7" name="Fußzeilenplatzhalter 1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D89A4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74856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E9273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20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Gym</a:t>
            </a:r>
            <a:r>
              <a:rPr lang="de-DE" altLang="de-DE" sz="1200" dirty="0">
                <a:solidFill>
                  <a:srgbClr val="FFFFFF"/>
                </a:solidFill>
                <a:latin typeface="Times New Roman" panose="02020603050405020304" pitchFamily="18" charset="0"/>
              </a:rPr>
              <a:t>. Wilnsdorf Info Oberstufe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build="allAtOnce" animBg="1"/>
      <p:bldP spid="9" grpId="0" build="allAtOnce" animBg="1"/>
      <p:bldP spid="10" grpId="0" animBg="1"/>
      <p:bldP spid="11" grpId="0" animBg="1"/>
      <p:bldP spid="12" grpId="0" build="allAtOnce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onus">
  <a:themeElements>
    <a:clrScheme name="Haemer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Cronus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ronus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1332</Words>
  <Application>Microsoft Office PowerPoint</Application>
  <PresentationFormat>Bildschirmpräsentation (4:3)</PresentationFormat>
  <Paragraphs>375</Paragraphs>
  <Slides>19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6" baseType="lpstr">
      <vt:lpstr>Arial</vt:lpstr>
      <vt:lpstr>Constantia</vt:lpstr>
      <vt:lpstr>Georgia</vt:lpstr>
      <vt:lpstr>Times New Roman</vt:lpstr>
      <vt:lpstr>Wingdings</vt:lpstr>
      <vt:lpstr>Wingdings 2</vt:lpstr>
      <vt:lpstr>Cronus</vt:lpstr>
      <vt:lpstr>PowerPoint-Präsentation</vt:lpstr>
      <vt:lpstr>Gymnasium Wilnsdorf – Infos zur Oberstufe</vt:lpstr>
      <vt:lpstr>Aufbau der Oberstufe (2)</vt:lpstr>
      <vt:lpstr>Abschlüsse</vt:lpstr>
      <vt:lpstr>PowerPoint-Präsentation</vt:lpstr>
      <vt:lpstr>PowerPoint-Präsentation</vt:lpstr>
      <vt:lpstr>Versetzung in die Qualifikationsphase</vt:lpstr>
      <vt:lpstr>Wahl der Leistungskurse</vt:lpstr>
      <vt:lpstr>LK-Angebot am Gym. Wilnsdorf (Abi 2025)</vt:lpstr>
      <vt:lpstr>PowerPoint-Präsentation</vt:lpstr>
      <vt:lpstr>PowerPoint-Präsentation</vt:lpstr>
      <vt:lpstr>PowerPoint-Präsentation</vt:lpstr>
      <vt:lpstr>Wahl der vier Abiturfächer</vt:lpstr>
      <vt:lpstr>Klausurverpflichtungen in der Oberstufe</vt:lpstr>
      <vt:lpstr>Gesamtqualifikation</vt:lpstr>
      <vt:lpstr>   Zulassung zur Abiturprüfung: zulässige Minderleistungen</vt:lpstr>
      <vt:lpstr>Tabelle zur Ermittlung des Abiturdurchschnitts</vt:lpstr>
      <vt:lpstr>  Dieser Weg wird (k)ein leichter sein.  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Gymnasium Wilnsdorf: Infos zur Oberstufe</dc:title>
  <dc:creator>gunter</dc:creator>
  <cp:lastModifiedBy>Markus Otto</cp:lastModifiedBy>
  <cp:revision>151</cp:revision>
  <dcterms:created xsi:type="dcterms:W3CDTF">2010-05-13T17:01:17Z</dcterms:created>
  <dcterms:modified xsi:type="dcterms:W3CDTF">2024-04-25T15:59:06Z</dcterms:modified>
</cp:coreProperties>
</file>