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0" r:id="rId1"/>
  </p:sldMasterIdLst>
  <p:notesMasterIdLst>
    <p:notesMasterId r:id="rId17"/>
  </p:notesMasterIdLst>
  <p:handoutMasterIdLst>
    <p:handoutMasterId r:id="rId18"/>
  </p:handoutMasterIdLst>
  <p:sldIdLst>
    <p:sldId id="304" r:id="rId2"/>
    <p:sldId id="287" r:id="rId3"/>
    <p:sldId id="288" r:id="rId4"/>
    <p:sldId id="307" r:id="rId5"/>
    <p:sldId id="290" r:id="rId6"/>
    <p:sldId id="291" r:id="rId7"/>
    <p:sldId id="308" r:id="rId8"/>
    <p:sldId id="294" r:id="rId9"/>
    <p:sldId id="295" r:id="rId10"/>
    <p:sldId id="263" r:id="rId11"/>
    <p:sldId id="309" r:id="rId12"/>
    <p:sldId id="299" r:id="rId13"/>
    <p:sldId id="300" r:id="rId14"/>
    <p:sldId id="302" r:id="rId15"/>
    <p:sldId id="303" r:id="rId16"/>
  </p:sldIdLst>
  <p:sldSz cx="9144000" cy="6858000" type="screen4x3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9999"/>
    <a:srgbClr val="FFFF99"/>
    <a:srgbClr val="FFFFCC"/>
    <a:srgbClr val="CCECFF"/>
    <a:srgbClr val="DDDDDD"/>
    <a:srgbClr val="CC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90860" autoAdjust="0"/>
  </p:normalViewPr>
  <p:slideViewPr>
    <p:cSldViewPr>
      <p:cViewPr varScale="1">
        <p:scale>
          <a:sx n="66" d="100"/>
          <a:sy n="66" d="100"/>
        </p:scale>
        <p:origin x="8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2100" y="-72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7F4C3FA0-85E0-40E0-9A96-345F43C911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B09DA1D-217D-4D5D-B041-489A46844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6679345B-B9AF-46AE-AD6F-8E30786C1ED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6D490353-F37F-4815-80EF-538F1E1661D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4043F2-3A8C-4313-A678-0283B1E3508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08C63888-6513-4D59-B4EA-2FBEF23B0A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3A85A39-02CD-4B95-9583-2C22290A8DE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AD15793E-F252-4A03-849C-F5E5F3A6002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D0D44FB5-8E35-497E-8705-90884482F4D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07156B3D-C0C1-473C-8563-FDD81445BE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E140B84-3057-4F40-8D86-AD848E19087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bildplatzhalt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1EA76514-F3E9-4117-A478-6DC7F5BA9B2E}" type="slidenum">
              <a:rPr lang="de-DE" altLang="de-DE" sz="1200" smtClean="0"/>
              <a:pPr/>
              <a:t>1</a:t>
            </a:fld>
            <a:endParaRPr lang="de-DE" altLang="de-DE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E52719-FF34-4DC3-A45A-07F843419F5B}" type="slidenum">
              <a:rPr lang="de-DE" altLang="de-DE" smtClean="0"/>
              <a:pPr>
                <a:spcBef>
                  <a:spcPct val="0"/>
                </a:spcBef>
              </a:pPr>
              <a:t>2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140B84-3057-4F40-8D86-AD848E190878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81103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8B220AE-D655-4D23-B028-1AD1FF7FAD49}" type="slidenum">
              <a:rPr lang="de-DE" altLang="de-DE" smtClean="0"/>
              <a:pPr>
                <a:spcBef>
                  <a:spcPct val="0"/>
                </a:spcBef>
              </a:pPr>
              <a:t>6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8B220AE-D655-4D23-B028-1AD1FF7FAD49}" type="slidenum">
              <a:rPr lang="de-DE" altLang="de-DE" smtClean="0"/>
              <a:pPr>
                <a:spcBef>
                  <a:spcPct val="0"/>
                </a:spcBef>
              </a:pPr>
              <a:t>7</a:t>
            </a:fld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195607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9">
            <a:extLst>
              <a:ext uri="{FF2B5EF4-FFF2-40B4-BE49-F238E27FC236}">
                <a16:creationId xmlns:a16="http://schemas.microsoft.com/office/drawing/2014/main" id="{24D60BDE-524D-4D55-AEA4-F46DDDE4522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5" name="Rechteck 20">
            <a:extLst>
              <a:ext uri="{FF2B5EF4-FFF2-40B4-BE49-F238E27FC236}">
                <a16:creationId xmlns:a16="http://schemas.microsoft.com/office/drawing/2014/main" id="{C3795D89-2CFC-4914-885F-5F294BC7F9A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6" name="Rechteck 21">
            <a:extLst>
              <a:ext uri="{FF2B5EF4-FFF2-40B4-BE49-F238E27FC236}">
                <a16:creationId xmlns:a16="http://schemas.microsoft.com/office/drawing/2014/main" id="{08952894-91F6-4DDC-8ACC-877666B2D94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7" name="Rechteck 23">
            <a:extLst>
              <a:ext uri="{FF2B5EF4-FFF2-40B4-BE49-F238E27FC236}">
                <a16:creationId xmlns:a16="http://schemas.microsoft.com/office/drawing/2014/main" id="{D4297B47-F894-4AEC-AC2E-9596F623014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AF29198-A5E1-42CB-BFA5-864F87928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Gerade Verbindung 25">
            <a:extLst>
              <a:ext uri="{FF2B5EF4-FFF2-40B4-BE49-F238E27FC236}">
                <a16:creationId xmlns:a16="http://schemas.microsoft.com/office/drawing/2014/main" id="{D253874C-D205-4F99-A042-8481A309EB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FBEC2CB-172A-470D-A6A3-0896B1CE5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EBFFF3CF-406A-4B88-812D-5384F168FC5A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EEC52C81-459E-4827-A6F8-DC2E2D712453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5" name="Datumsplatzhalter 27">
            <a:extLst>
              <a:ext uri="{FF2B5EF4-FFF2-40B4-BE49-F238E27FC236}">
                <a16:creationId xmlns:a16="http://schemas.microsoft.com/office/drawing/2014/main" id="{1B257458-E022-4813-9473-C1A525CF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" name="Fußzeilenplatzhalter 16">
            <a:extLst>
              <a:ext uri="{FF2B5EF4-FFF2-40B4-BE49-F238E27FC236}">
                <a16:creationId xmlns:a16="http://schemas.microsoft.com/office/drawing/2014/main" id="{66A7EF4C-FAB8-4A15-81F4-C6B9C4C4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17" name="Foliennummernplatzhalter 28">
            <a:extLst>
              <a:ext uri="{FF2B5EF4-FFF2-40B4-BE49-F238E27FC236}">
                <a16:creationId xmlns:a16="http://schemas.microsoft.com/office/drawing/2014/main" id="{E221E73C-CD57-4785-AD23-C7B8885C4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9D903-AB86-473B-BAFB-374E5D5C7F1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0834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75207FAE-FA19-4C98-BE12-E121382D3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45D6B660-2D40-44C6-882E-5281733C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3790B3A7-C4BC-4C80-8375-D593DDF0E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9E82-072D-4229-BA45-00D8A546874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6656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9">
            <a:extLst>
              <a:ext uri="{FF2B5EF4-FFF2-40B4-BE49-F238E27FC236}">
                <a16:creationId xmlns:a16="http://schemas.microsoft.com/office/drawing/2014/main" id="{5E405F0B-E8E5-471D-BE09-09FC500238E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5" name="Rechteck 20">
            <a:extLst>
              <a:ext uri="{FF2B5EF4-FFF2-40B4-BE49-F238E27FC236}">
                <a16:creationId xmlns:a16="http://schemas.microsoft.com/office/drawing/2014/main" id="{C3BB9EC6-3EC1-454C-9834-DE7814DE0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6" name="Rechteck 21">
            <a:extLst>
              <a:ext uri="{FF2B5EF4-FFF2-40B4-BE49-F238E27FC236}">
                <a16:creationId xmlns:a16="http://schemas.microsoft.com/office/drawing/2014/main" id="{60F4DBD4-1B70-4141-8FBA-4EF86D90972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7" name="Rechteck 23">
            <a:extLst>
              <a:ext uri="{FF2B5EF4-FFF2-40B4-BE49-F238E27FC236}">
                <a16:creationId xmlns:a16="http://schemas.microsoft.com/office/drawing/2014/main" id="{CFEB5BA1-359F-418D-9B08-9CF7DD39E3D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7819DF6-54C0-480D-ADE7-82CB4BFD9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6855DF3-62E9-4141-902D-1FD3DCF95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" name="Gerade Verbindung 26">
            <a:extLst>
              <a:ext uri="{FF2B5EF4-FFF2-40B4-BE49-F238E27FC236}">
                <a16:creationId xmlns:a16="http://schemas.microsoft.com/office/drawing/2014/main" id="{345AA031-C3CA-4E4B-B2A4-E4F2BC63ABD4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7BED08D5-291F-42DC-AB1E-D2D1D97AD0ED}"/>
              </a:ext>
            </a:extLst>
          </p:cNvPr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B760AA7-D12A-4607-8DDD-3D26B3E76220}"/>
              </a:ext>
            </a:extLst>
          </p:cNvPr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F56B681F-6C09-4D39-8F79-2DC7FA85AC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F08B7-7A05-440B-ACA4-16EEF9CA3FF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5AA8F084-7F6E-4317-944A-BC8B6B41BF8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" name="Fußzeilenplatzhalter 4">
            <a:extLst>
              <a:ext uri="{FF2B5EF4-FFF2-40B4-BE49-F238E27FC236}">
                <a16:creationId xmlns:a16="http://schemas.microsoft.com/office/drawing/2014/main" id="{E79A85A6-0F9D-43CC-A387-77AA6BEF86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553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273188-43E9-455D-8211-C9A57461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13988D-5F8C-44C1-81A8-28C79FE4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8D20CE-ADCB-4049-9581-461AA949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E51DB-1209-4890-97A7-86AE549EAC7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1358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9">
            <a:extLst>
              <a:ext uri="{FF2B5EF4-FFF2-40B4-BE49-F238E27FC236}">
                <a16:creationId xmlns:a16="http://schemas.microsoft.com/office/drawing/2014/main" id="{84FFED3E-8987-4D69-B8A2-A138DB71045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5" name="Rechteck 20">
            <a:extLst>
              <a:ext uri="{FF2B5EF4-FFF2-40B4-BE49-F238E27FC236}">
                <a16:creationId xmlns:a16="http://schemas.microsoft.com/office/drawing/2014/main" id="{CF5BD2B0-F6F3-4DB1-B70C-CB1E2F09AFC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6" name="Rechteck 21">
            <a:extLst>
              <a:ext uri="{FF2B5EF4-FFF2-40B4-BE49-F238E27FC236}">
                <a16:creationId xmlns:a16="http://schemas.microsoft.com/office/drawing/2014/main" id="{576B5E95-DCC2-4C8B-9703-7A2EB863E36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7" name="Rechteck 23">
            <a:extLst>
              <a:ext uri="{FF2B5EF4-FFF2-40B4-BE49-F238E27FC236}">
                <a16:creationId xmlns:a16="http://schemas.microsoft.com/office/drawing/2014/main" id="{9F83E0F2-EDCE-4753-B0C0-3E60F8A8FF6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8" name="Rechteck 24">
            <a:extLst>
              <a:ext uri="{FF2B5EF4-FFF2-40B4-BE49-F238E27FC236}">
                <a16:creationId xmlns:a16="http://schemas.microsoft.com/office/drawing/2014/main" id="{197C83D3-CFCC-4786-9B3C-116B1AF69E8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9" name="Rechteck 25">
            <a:extLst>
              <a:ext uri="{FF2B5EF4-FFF2-40B4-BE49-F238E27FC236}">
                <a16:creationId xmlns:a16="http://schemas.microsoft.com/office/drawing/2014/main" id="{54F71F53-F344-4014-9608-B3FFADBE2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205B716-8941-4E56-BD3A-FB9E48B66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5044FBD-9FF3-477E-AC09-CDAC142BD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Gerade Verbindung 28">
            <a:extLst>
              <a:ext uri="{FF2B5EF4-FFF2-40B4-BE49-F238E27FC236}">
                <a16:creationId xmlns:a16="http://schemas.microsoft.com/office/drawing/2014/main" id="{00CF5DBD-C100-4280-B724-040EFF9406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E81D9E96-749A-4261-86A9-26414BA57F4E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3A8613F0-CC45-4125-8E67-ABEAEC48C34F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5" name="Fußzeilenplatzhalter 4">
            <a:extLst>
              <a:ext uri="{FF2B5EF4-FFF2-40B4-BE49-F238E27FC236}">
                <a16:creationId xmlns:a16="http://schemas.microsoft.com/office/drawing/2014/main" id="{0054C831-2996-4643-BEC1-37E211E72E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F0B42517-6873-4088-B738-24CFD4959C1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0BB55129-512B-49AA-91DE-01D45D026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1FD6E-2AEF-4764-A6C1-493D2A67DA3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2636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rade Verbindung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Datumsplatzhalter 4">
            <a:extLst>
              <a:ext uri="{FF2B5EF4-FFF2-40B4-BE49-F238E27FC236}">
                <a16:creationId xmlns:a16="http://schemas.microsoft.com/office/drawing/2014/main" id="{454010DF-6E54-46B7-934A-5B08FC768C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ußzeilenplatzhalter 5">
            <a:extLst>
              <a:ext uri="{FF2B5EF4-FFF2-40B4-BE49-F238E27FC236}">
                <a16:creationId xmlns:a16="http://schemas.microsoft.com/office/drawing/2014/main" id="{4CDDD1EC-E53F-4764-AD30-008956B4E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8" name="Foliennummernplatzhalter 6">
            <a:extLst>
              <a:ext uri="{FF2B5EF4-FFF2-40B4-BE49-F238E27FC236}">
                <a16:creationId xmlns:a16="http://schemas.microsoft.com/office/drawing/2014/main" id="{851395A0-037E-469D-8C6C-3BEC33892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F27A1-EA4F-4686-9CB2-50D41EB575E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4287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hteck 20">
            <a:extLst>
              <a:ext uri="{FF2B5EF4-FFF2-40B4-BE49-F238E27FC236}">
                <a16:creationId xmlns:a16="http://schemas.microsoft.com/office/drawing/2014/main" id="{6253C23A-8F48-4DB1-970C-500CD77D817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9" name="Rechteck 21">
            <a:extLst>
              <a:ext uri="{FF2B5EF4-FFF2-40B4-BE49-F238E27FC236}">
                <a16:creationId xmlns:a16="http://schemas.microsoft.com/office/drawing/2014/main" id="{95414FC0-9DB3-4A9B-9763-505386D9718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" name="Rechteck 23">
            <a:extLst>
              <a:ext uri="{FF2B5EF4-FFF2-40B4-BE49-F238E27FC236}">
                <a16:creationId xmlns:a16="http://schemas.microsoft.com/office/drawing/2014/main" id="{5B823B0E-8204-49F4-BB96-3981FD894D3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1" name="Rechteck 24">
            <a:extLst>
              <a:ext uri="{FF2B5EF4-FFF2-40B4-BE49-F238E27FC236}">
                <a16:creationId xmlns:a16="http://schemas.microsoft.com/office/drawing/2014/main" id="{541F60D6-F085-4BDF-B2F5-907F2A8129C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0A61F43-572B-46BE-B961-0590C96F31FE}"/>
              </a:ext>
            </a:extLst>
          </p:cNvPr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64D4934-3927-4D44-A786-FFA50FF09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" name="Gerade Verbindung 27">
            <a:extLst>
              <a:ext uri="{FF2B5EF4-FFF2-40B4-BE49-F238E27FC236}">
                <a16:creationId xmlns:a16="http://schemas.microsoft.com/office/drawing/2014/main" id="{37C2327B-E02A-48AE-B76E-92E9B46CA7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5C8B88B-D3B7-495B-9DD0-124DEB61D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A940123-2D42-476B-BFF8-10A45276EC2A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86C1A74C-6F25-4C88-9014-31A32EB3615F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8" name="Datumsplatzhalter 6">
            <a:extLst>
              <a:ext uri="{FF2B5EF4-FFF2-40B4-BE49-F238E27FC236}">
                <a16:creationId xmlns:a16="http://schemas.microsoft.com/office/drawing/2014/main" id="{C2549B50-A7E4-49AB-9162-7D76BE0A8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9" name="Fußzeilenplatzhalter 7">
            <a:extLst>
              <a:ext uri="{FF2B5EF4-FFF2-40B4-BE49-F238E27FC236}">
                <a16:creationId xmlns:a16="http://schemas.microsoft.com/office/drawing/2014/main" id="{0A5B2898-14C2-462D-AD7C-C7A9522F1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20" name="Foliennummernplatzhalter 8">
            <a:extLst>
              <a:ext uri="{FF2B5EF4-FFF2-40B4-BE49-F238E27FC236}">
                <a16:creationId xmlns:a16="http://schemas.microsoft.com/office/drawing/2014/main" id="{33AB1FBD-93F9-4BD6-BE32-E1082B53D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D1100-289E-4B72-A4A6-DDA7431CFAE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6193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1A3719F-5FD2-4978-BCB5-5B7AB602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319C251-2EED-46F1-A51D-9F5F5F29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EE9297-74A1-43F6-85F4-6BDEE34FE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D5D9C-C65C-4651-9579-24BB5A0E719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8203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9">
            <a:extLst>
              <a:ext uri="{FF2B5EF4-FFF2-40B4-BE49-F238E27FC236}">
                <a16:creationId xmlns:a16="http://schemas.microsoft.com/office/drawing/2014/main" id="{1DE529D6-880E-4894-96E0-871E729DE16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3" name="Rechteck 20">
            <a:extLst>
              <a:ext uri="{FF2B5EF4-FFF2-40B4-BE49-F238E27FC236}">
                <a16:creationId xmlns:a16="http://schemas.microsoft.com/office/drawing/2014/main" id="{AD3DA2E3-1F90-4D68-8AE1-31462A20247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4" name="Rechteck 21">
            <a:extLst>
              <a:ext uri="{FF2B5EF4-FFF2-40B4-BE49-F238E27FC236}">
                <a16:creationId xmlns:a16="http://schemas.microsoft.com/office/drawing/2014/main" id="{E4E4397D-BD6D-44FD-B580-395F5CDD8E6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5" name="Rechteck 23">
            <a:extLst>
              <a:ext uri="{FF2B5EF4-FFF2-40B4-BE49-F238E27FC236}">
                <a16:creationId xmlns:a16="http://schemas.microsoft.com/office/drawing/2014/main" id="{2E3C3487-AA92-40F3-B40E-85A42786321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AC6190A-F825-49F4-B65F-A561464AE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04C35A0-FA4A-4C81-855D-C2D48CBA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8" name="Datumsplatzhalter 1">
            <a:extLst>
              <a:ext uri="{FF2B5EF4-FFF2-40B4-BE49-F238E27FC236}">
                <a16:creationId xmlns:a16="http://schemas.microsoft.com/office/drawing/2014/main" id="{04B84333-632D-4676-B2DB-9F54654A7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D350D517-F6E7-4414-A5EF-932B8451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10" name="Foliennummernplatzhalter 3">
            <a:extLst>
              <a:ext uri="{FF2B5EF4-FFF2-40B4-BE49-F238E27FC236}">
                <a16:creationId xmlns:a16="http://schemas.microsoft.com/office/drawing/2014/main" id="{0A53685A-2A23-471C-A2A6-16357786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B19C3E-7BDD-4F79-A7E4-3BFAD4FE354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653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26BC1099-141C-4033-8E61-AC62630BE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Rechteck 20">
            <a:extLst>
              <a:ext uri="{FF2B5EF4-FFF2-40B4-BE49-F238E27FC236}">
                <a16:creationId xmlns:a16="http://schemas.microsoft.com/office/drawing/2014/main" id="{D2116D4C-FC2F-4E61-9245-9111606E692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7" name="Rechteck 21">
            <a:extLst>
              <a:ext uri="{FF2B5EF4-FFF2-40B4-BE49-F238E27FC236}">
                <a16:creationId xmlns:a16="http://schemas.microsoft.com/office/drawing/2014/main" id="{B6FC63BD-C881-445A-8781-1B351B11D3D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8" name="Rechteck 23">
            <a:extLst>
              <a:ext uri="{FF2B5EF4-FFF2-40B4-BE49-F238E27FC236}">
                <a16:creationId xmlns:a16="http://schemas.microsoft.com/office/drawing/2014/main" id="{0E3A175F-F7C3-4190-928A-816404F2550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9" name="Rechteck 24">
            <a:extLst>
              <a:ext uri="{FF2B5EF4-FFF2-40B4-BE49-F238E27FC236}">
                <a16:creationId xmlns:a16="http://schemas.microsoft.com/office/drawing/2014/main" id="{F04D0009-66A4-4B71-81DC-0D31B25F879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D5B20B4-F68E-41AD-8121-1A320DB28D3D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DD3ED07-EB80-43D0-A648-F11F2A2B2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Gerade Verbindung 27">
            <a:extLst>
              <a:ext uri="{FF2B5EF4-FFF2-40B4-BE49-F238E27FC236}">
                <a16:creationId xmlns:a16="http://schemas.microsoft.com/office/drawing/2014/main" id="{44D1B4A7-D45E-4458-A765-306551274F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D5E0AFEA-AE2A-4950-8EC5-D7ADFD9F5541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C68AEF65-A96A-45EF-900A-F3C9B8828402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23FCAB-9FE4-49B5-895C-508559AE1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6" name="Foliennummernplatzhalter 6">
            <a:extLst>
              <a:ext uri="{FF2B5EF4-FFF2-40B4-BE49-F238E27FC236}">
                <a16:creationId xmlns:a16="http://schemas.microsoft.com/office/drawing/2014/main" id="{05909678-350E-4DC4-8143-1D5C7D7AA1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88769-4085-40C3-886D-BC03E2B433E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7" name="Datumsplatzhalter 4">
            <a:extLst>
              <a:ext uri="{FF2B5EF4-FFF2-40B4-BE49-F238E27FC236}">
                <a16:creationId xmlns:a16="http://schemas.microsoft.com/office/drawing/2014/main" id="{BC570550-0CD3-4C4F-B26F-C419342AE2F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" name="Fußzeilenplatzhalter 5">
            <a:extLst>
              <a:ext uri="{FF2B5EF4-FFF2-40B4-BE49-F238E27FC236}">
                <a16:creationId xmlns:a16="http://schemas.microsoft.com/office/drawing/2014/main" id="{DFB1EF3A-3200-4F50-AE18-E5DE67F6028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71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rade Verbindung 19">
            <a:extLst>
              <a:ext uri="{FF2B5EF4-FFF2-40B4-BE49-F238E27FC236}">
                <a16:creationId xmlns:a16="http://schemas.microsoft.com/office/drawing/2014/main" id="{085F0831-3104-4744-9D97-010B3FEB85D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Rechteck 20">
            <a:extLst>
              <a:ext uri="{FF2B5EF4-FFF2-40B4-BE49-F238E27FC236}">
                <a16:creationId xmlns:a16="http://schemas.microsoft.com/office/drawing/2014/main" id="{022926F6-1A70-40D6-8749-BBB99DF9BA6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7" name="Rechteck 21">
            <a:extLst>
              <a:ext uri="{FF2B5EF4-FFF2-40B4-BE49-F238E27FC236}">
                <a16:creationId xmlns:a16="http://schemas.microsoft.com/office/drawing/2014/main" id="{FB8EB8B8-75F1-413B-9B61-D21054FD5F2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8" name="Rechteck 23">
            <a:extLst>
              <a:ext uri="{FF2B5EF4-FFF2-40B4-BE49-F238E27FC236}">
                <a16:creationId xmlns:a16="http://schemas.microsoft.com/office/drawing/2014/main" id="{361CB50D-7C81-4156-9CFF-2EDD7A6B2C5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9" name="Rechteck 24">
            <a:extLst>
              <a:ext uri="{FF2B5EF4-FFF2-40B4-BE49-F238E27FC236}">
                <a16:creationId xmlns:a16="http://schemas.microsoft.com/office/drawing/2014/main" id="{76A6A4F8-372D-4794-A5BA-68D62FE8A53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7B25F48-5BB2-4018-B19F-43C4879B6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585751B-67F0-443B-8AF2-E84598516086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FE8ACB5-74A7-41F4-84BD-2220CDFF0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ADE994BF-D12F-4118-B607-367608EC57D1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2BF840D4-88F1-4EED-8A14-30E675E395FE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6029B82-6A51-4508-B2DB-3A581A603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16" name="Foliennummernplatzhalter 6">
            <a:extLst>
              <a:ext uri="{FF2B5EF4-FFF2-40B4-BE49-F238E27FC236}">
                <a16:creationId xmlns:a16="http://schemas.microsoft.com/office/drawing/2014/main" id="{9D2334F0-F0DF-46C9-B55D-E51E7C9DB0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AF008-7BED-45D9-897E-A256E0F9C0E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7" name="Datumsplatzhalter 4">
            <a:extLst>
              <a:ext uri="{FF2B5EF4-FFF2-40B4-BE49-F238E27FC236}">
                <a16:creationId xmlns:a16="http://schemas.microsoft.com/office/drawing/2014/main" id="{DC58D407-A9F1-489D-B7E7-4355F583E9F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" name="Fußzeilenplatzhalter 5">
            <a:extLst>
              <a:ext uri="{FF2B5EF4-FFF2-40B4-BE49-F238E27FC236}">
                <a16:creationId xmlns:a16="http://schemas.microsoft.com/office/drawing/2014/main" id="{93288B2E-3AAC-4942-8781-E462A48F230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94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hteck 16">
            <a:extLst>
              <a:ext uri="{FF2B5EF4-FFF2-40B4-BE49-F238E27FC236}">
                <a16:creationId xmlns:a16="http://schemas.microsoft.com/office/drawing/2014/main" id="{FEC9356D-5DA3-4F15-A811-EB2EEA07961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27" name="Rechteck 15">
            <a:extLst>
              <a:ext uri="{FF2B5EF4-FFF2-40B4-BE49-F238E27FC236}">
                <a16:creationId xmlns:a16="http://schemas.microsoft.com/office/drawing/2014/main" id="{47F27585-5469-4955-B374-12BB3C96286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28" name="Rechteck 17">
            <a:extLst>
              <a:ext uri="{FF2B5EF4-FFF2-40B4-BE49-F238E27FC236}">
                <a16:creationId xmlns:a16="http://schemas.microsoft.com/office/drawing/2014/main" id="{ABE6B88A-3829-49E9-9E4F-13BA294C848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1029" name="Rechteck 18">
            <a:extLst>
              <a:ext uri="{FF2B5EF4-FFF2-40B4-BE49-F238E27FC236}">
                <a16:creationId xmlns:a16="http://schemas.microsoft.com/office/drawing/2014/main" id="{2D4D0016-54BC-4CD8-9740-A8665681A3C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3466E71-2BCE-4C8B-8AAA-40D28EEEA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75207FAE-FA19-4C98-BE12-E121382D3B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D6B660-2D40-44C6-882E-5281733CAF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de-DE" smtClean="0"/>
              <a:t>Gym. Wilnsdorf  Oberstufenberatung</a:t>
            </a:r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1005243-AD8E-4387-B6D5-97342EDD2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" name="Gerade Verbindung 9">
            <a:extLst>
              <a:ext uri="{FF2B5EF4-FFF2-40B4-BE49-F238E27FC236}">
                <a16:creationId xmlns:a16="http://schemas.microsoft.com/office/drawing/2014/main" id="{2386FB7B-C0B2-4B5C-A6CB-89A8B6048F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4739212-F726-44C8-A580-F61D90C70A7B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103DD077-747B-4038-AA76-9E87D07BBC56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Foliennummernplatzhalter 22">
            <a:extLst>
              <a:ext uri="{FF2B5EF4-FFF2-40B4-BE49-F238E27FC236}">
                <a16:creationId xmlns:a16="http://schemas.microsoft.com/office/drawing/2014/main" id="{3790B3A7-C4BC-4C80-8375-D593DDF0E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7890"/>
                </a:solidFill>
              </a:defRPr>
            </a:lvl1pPr>
          </a:lstStyle>
          <a:p>
            <a:pPr>
              <a:defRPr/>
            </a:pPr>
            <a:fld id="{0A24C8E8-F1EB-4D38-A3A6-E545F429181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8" name="Titelplatzhalt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  <a:endParaRPr lang="en-US" altLang="de-DE" smtClean="0"/>
          </a:p>
        </p:txBody>
      </p:sp>
      <p:sp>
        <p:nvSpPr>
          <p:cNvPr id="1039" name="Textplatzhalt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  <a:endParaRPr lang="en-US" altLang="de-DE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21" r:id="rId10"/>
    <p:sldLayoutId id="214748403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789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7890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9E9273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92E2646-F67D-42F9-A0A7-E6A7AC60E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3375"/>
            <a:ext cx="7772400" cy="1800225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sz="4400" b="1" dirty="0">
                <a:solidFill>
                  <a:schemeClr val="accent1">
                    <a:lumMod val="50000"/>
                  </a:schemeClr>
                </a:solidFill>
              </a:rPr>
              <a:t>Gymnasium Wilnsdorf:</a:t>
            </a:r>
            <a:br>
              <a:rPr lang="de-DE" sz="4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4400" b="1" dirty="0">
                <a:solidFill>
                  <a:schemeClr val="accent1">
                    <a:lumMod val="50000"/>
                  </a:schemeClr>
                </a:solidFill>
              </a:rPr>
              <a:t>Von der Einführungsphase </a:t>
            </a:r>
            <a:br>
              <a:rPr lang="de-DE" sz="4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4400" b="1" dirty="0">
                <a:solidFill>
                  <a:schemeClr val="accent1">
                    <a:lumMod val="50000"/>
                  </a:schemeClr>
                </a:solidFill>
              </a:rPr>
              <a:t>in die Qualifikationsphase</a:t>
            </a:r>
            <a:endParaRPr lang="de-D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339" name="Textfeld 5"/>
          <p:cNvSpPr txBox="1">
            <a:spLocks noChangeArrowheads="1"/>
          </p:cNvSpPr>
          <p:nvPr/>
        </p:nvSpPr>
        <p:spPr bwMode="auto">
          <a:xfrm>
            <a:off x="899592" y="2997200"/>
            <a:ext cx="7560196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4800" dirty="0">
                <a:latin typeface="Times New Roman" panose="02020603050405020304" pitchFamily="18" charset="0"/>
              </a:rPr>
              <a:t>Informationen für Eltern </a:t>
            </a:r>
            <a:endParaRPr lang="de-DE" altLang="de-DE" sz="4800" dirty="0" smtClean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4800" dirty="0" smtClean="0">
                <a:latin typeface="Times New Roman" panose="02020603050405020304" pitchFamily="18" charset="0"/>
              </a:rPr>
              <a:t>und </a:t>
            </a:r>
            <a:r>
              <a:rPr lang="de-DE" altLang="de-DE" sz="4800" dirty="0">
                <a:latin typeface="Times New Roman" panose="02020603050405020304" pitchFamily="18" charset="0"/>
              </a:rPr>
              <a:t>Schüler/innen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3600" dirty="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5715000" y="18288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68313" y="188913"/>
            <a:ext cx="82946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1">
              <a:latin typeface="Times New Roman" panose="02020603050405020304" pitchFamily="18" charset="0"/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95288" y="1628775"/>
            <a:ext cx="8353425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5738" indent="-185738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Char char="-"/>
            </a:pPr>
            <a:r>
              <a:rPr lang="de-DE" altLang="de-DE" sz="2400" b="1">
                <a:latin typeface="Times New Roman" panose="02020603050405020304" pitchFamily="18" charset="0"/>
              </a:rPr>
              <a:t>Angebot der Qualifikationsphase (optional)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Char char="-"/>
            </a:pPr>
            <a:r>
              <a:rPr lang="de-DE" altLang="de-DE" sz="2400" b="1">
                <a:latin typeface="Times New Roman" panose="02020603050405020304" pitchFamily="18" charset="0"/>
              </a:rPr>
              <a:t>zweistündiger Jahreskurs (Q1/Q2)</a:t>
            </a:r>
            <a:endParaRPr lang="de-DE" altLang="de-DE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panose="02020603050405020304" pitchFamily="18" charset="0"/>
              </a:rPr>
              <a:t>- </a:t>
            </a:r>
            <a:r>
              <a:rPr lang="de-DE" altLang="de-DE" sz="2400" b="1">
                <a:latin typeface="Times New Roman" panose="02020603050405020304" pitchFamily="18" charset="0"/>
              </a:rPr>
              <a:t>Anbindung an ein Referenzfach (Lk/Gk aus Quali-Phase)</a:t>
            </a:r>
            <a:endParaRPr lang="de-DE" altLang="de-DE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panose="02020603050405020304" pitchFamily="18" charset="0"/>
              </a:rPr>
              <a:t>- </a:t>
            </a:r>
            <a:r>
              <a:rPr lang="de-DE" altLang="de-DE" sz="2400" b="1">
                <a:latin typeface="Times New Roman" panose="02020603050405020304" pitchFamily="18" charset="0"/>
              </a:rPr>
              <a:t>ggf. fächerverbindend/fachübergreifend</a:t>
            </a:r>
            <a:endParaRPr lang="de-DE" altLang="de-DE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panose="02020603050405020304" pitchFamily="18" charset="0"/>
              </a:rPr>
              <a:t>- </a:t>
            </a:r>
            <a:r>
              <a:rPr lang="de-DE" altLang="de-DE" sz="2400" b="1">
                <a:latin typeface="Times New Roman" panose="02020603050405020304" pitchFamily="18" charset="0"/>
              </a:rPr>
              <a:t>Abgrenzung von der Obligatorik des Lehrplans</a:t>
            </a:r>
            <a:endParaRPr lang="de-DE" altLang="de-DE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panose="02020603050405020304" pitchFamily="18" charset="0"/>
              </a:rPr>
              <a:t>- </a:t>
            </a:r>
            <a:r>
              <a:rPr lang="de-DE" altLang="de-DE" sz="2400" b="1">
                <a:latin typeface="Times New Roman" panose="02020603050405020304" pitchFamily="18" charset="0"/>
              </a:rPr>
              <a:t>Jahresnote am Ende des Projektkurses</a:t>
            </a:r>
            <a:endParaRPr lang="de-DE" altLang="de-DE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panose="02020603050405020304" pitchFamily="18" charset="0"/>
              </a:rPr>
              <a:t>- </a:t>
            </a:r>
            <a:r>
              <a:rPr lang="de-DE" altLang="de-DE" sz="2400" b="1">
                <a:latin typeface="Times New Roman" panose="02020603050405020304" pitchFamily="18" charset="0"/>
              </a:rPr>
              <a:t>Anrechnung im Umfang von zwei Gk; auch 2 Defizite </a:t>
            </a:r>
            <a:endParaRPr lang="de-DE" altLang="de-DE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None/>
            </a:pPr>
            <a:r>
              <a:rPr lang="de-DE" altLang="de-DE" sz="2400">
                <a:latin typeface="Times New Roman" panose="02020603050405020304" pitchFamily="18" charset="0"/>
              </a:rPr>
              <a:t>- </a:t>
            </a:r>
            <a:r>
              <a:rPr lang="de-DE" altLang="de-DE" sz="2400" b="1">
                <a:latin typeface="Times New Roman" panose="02020603050405020304" pitchFamily="18" charset="0"/>
              </a:rPr>
              <a:t>alternative Anrechnung als besondere Lernleistung (wie ein 5. Abiturfach)</a:t>
            </a:r>
            <a:endParaRPr lang="de-DE" altLang="de-DE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Char char="-"/>
            </a:pPr>
            <a:r>
              <a:rPr lang="de-DE" altLang="de-DE" sz="2400" b="1">
                <a:latin typeface="Times New Roman" panose="02020603050405020304" pitchFamily="18" charset="0"/>
              </a:rPr>
              <a:t>Belegung entpflichtet von der Erstellung einer Facharbeit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Char char="-"/>
            </a:pPr>
            <a:r>
              <a:rPr lang="de-DE" altLang="de-DE" sz="2400" b="1">
                <a:latin typeface="Times New Roman" panose="02020603050405020304" pitchFamily="18" charset="0"/>
              </a:rPr>
              <a:t>Umfangreiche schriftliche Dokumentation</a:t>
            </a: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B1F6F60-CA3B-4050-B6E7-D1E5C57AB702}"/>
              </a:ext>
            </a:extLst>
          </p:cNvPr>
          <p:cNvSpPr txBox="1"/>
          <p:nvPr/>
        </p:nvSpPr>
        <p:spPr>
          <a:xfrm>
            <a:off x="395288" y="369888"/>
            <a:ext cx="8497887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Projektkurse</a:t>
            </a:r>
          </a:p>
        </p:txBody>
      </p:sp>
      <p:sp>
        <p:nvSpPr>
          <p:cNvPr id="2" name="Fußzeilenplatzhalter 1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5715000" y="18288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>
              <a:latin typeface="Times New Roman" panose="02020603050405020304" pitchFamily="18" charset="0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68313" y="188913"/>
            <a:ext cx="82946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1">
              <a:latin typeface="Times New Roman" panose="02020603050405020304" pitchFamily="18" charset="0"/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95288" y="1628775"/>
            <a:ext cx="8353425" cy="270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5738" indent="-185738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None/>
            </a:pPr>
            <a:r>
              <a:rPr lang="de-DE" altLang="de-DE" sz="3600" dirty="0" smtClean="0">
                <a:latin typeface="Times New Roman" panose="02020603050405020304" pitchFamily="18" charset="0"/>
              </a:rPr>
              <a:t>Angebote am Gymnasium Wilnsdorf:</a:t>
            </a:r>
          </a:p>
          <a:p>
            <a:pPr marL="0" indent="0"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None/>
            </a:pPr>
            <a:endParaRPr lang="de-DE" altLang="de-DE" sz="20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Char char="-"/>
            </a:pPr>
            <a:r>
              <a:rPr lang="de-DE" altLang="de-DE" sz="3600" dirty="0" smtClean="0">
                <a:latin typeface="Times New Roman" panose="02020603050405020304" pitchFamily="18" charset="0"/>
              </a:rPr>
              <a:t>Projektkurs Spanisch (P-</a:t>
            </a:r>
            <a:r>
              <a:rPr lang="de-DE" altLang="de-DE" sz="3600" dirty="0" err="1" smtClean="0">
                <a:latin typeface="Times New Roman" panose="02020603050405020304" pitchFamily="18" charset="0"/>
              </a:rPr>
              <a:t>SPA</a:t>
            </a:r>
            <a:r>
              <a:rPr lang="de-DE" altLang="de-DE" sz="3600" dirty="0" smtClean="0">
                <a:latin typeface="Times New Roman" panose="02020603050405020304" pitchFamily="18" charset="0"/>
              </a:rPr>
              <a:t>) in 11.2/12.1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Char char="-"/>
            </a:pPr>
            <a:r>
              <a:rPr lang="de-DE" altLang="de-DE" sz="3600" dirty="0" smtClean="0">
                <a:latin typeface="Times New Roman" panose="02020603050405020304" pitchFamily="18" charset="0"/>
              </a:rPr>
              <a:t>Projektkurs Kunst (P-</a:t>
            </a:r>
            <a:r>
              <a:rPr lang="de-DE" altLang="de-DE" sz="3600" dirty="0" err="1" smtClean="0">
                <a:latin typeface="Times New Roman" panose="02020603050405020304" pitchFamily="18" charset="0"/>
              </a:rPr>
              <a:t>KU</a:t>
            </a:r>
            <a:r>
              <a:rPr lang="de-DE" altLang="de-DE" sz="3600" dirty="0" smtClean="0">
                <a:latin typeface="Times New Roman" panose="02020603050405020304" pitchFamily="18" charset="0"/>
              </a:rPr>
              <a:t>) in 11.1/11.2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ClrTx/>
              <a:buSzTx/>
              <a:buFontTx/>
              <a:buChar char="-"/>
            </a:pPr>
            <a:r>
              <a:rPr lang="de-DE" altLang="de-DE" sz="3600" dirty="0" smtClean="0">
                <a:latin typeface="Times New Roman" panose="02020603050405020304" pitchFamily="18" charset="0"/>
              </a:rPr>
              <a:t>Projektkurs Sport (P-</a:t>
            </a:r>
            <a:r>
              <a:rPr lang="de-DE" altLang="de-DE" sz="3600" dirty="0" err="1" smtClean="0">
                <a:latin typeface="Times New Roman" panose="02020603050405020304" pitchFamily="18" charset="0"/>
              </a:rPr>
              <a:t>SPO</a:t>
            </a:r>
            <a:r>
              <a:rPr lang="de-DE" altLang="de-DE" sz="3600" dirty="0" smtClean="0">
                <a:latin typeface="Times New Roman" panose="02020603050405020304" pitchFamily="18" charset="0"/>
              </a:rPr>
              <a:t>) in 11.1/11.2</a:t>
            </a:r>
            <a:endParaRPr lang="de-DE" altLang="de-DE" sz="3600" dirty="0">
              <a:latin typeface="Times New Roman" panose="020206030504050203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B1F6F60-CA3B-4050-B6E7-D1E5C57AB702}"/>
              </a:ext>
            </a:extLst>
          </p:cNvPr>
          <p:cNvSpPr txBox="1"/>
          <p:nvPr/>
        </p:nvSpPr>
        <p:spPr>
          <a:xfrm>
            <a:off x="395288" y="369888"/>
            <a:ext cx="8497887" cy="64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de-DE" sz="36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Projektkurse</a:t>
            </a:r>
          </a:p>
        </p:txBody>
      </p:sp>
      <p:sp>
        <p:nvSpPr>
          <p:cNvPr id="2" name="Fußzeilenplatzhalter 1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  <p:extLst>
      <p:ext uri="{BB962C8B-B14F-4D97-AF65-F5344CB8AC3E}">
        <p14:creationId xmlns:p14="http://schemas.microsoft.com/office/powerpoint/2010/main" val="2110876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>
            <a:extLst>
              <a:ext uri="{FF2B5EF4-FFF2-40B4-BE49-F238E27FC236}">
                <a16:creationId xmlns:a16="http://schemas.microsoft.com/office/drawing/2014/main" id="{8255C525-7FB3-46B1-A412-E9D3237F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Klausurverpflichtung in Qualifikationsphase</a:t>
            </a:r>
          </a:p>
        </p:txBody>
      </p:sp>
      <p:sp>
        <p:nvSpPr>
          <p:cNvPr id="20483" name="Rechteck 5"/>
          <p:cNvSpPr>
            <a:spLocks noChangeArrowheads="1"/>
          </p:cNvSpPr>
          <p:nvPr/>
        </p:nvSpPr>
        <p:spPr bwMode="auto">
          <a:xfrm>
            <a:off x="395288" y="1700213"/>
            <a:ext cx="83534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800" b="1">
                <a:latin typeface="Arial" panose="020B0604020202020204" pitchFamily="34" charset="0"/>
              </a:rPr>
              <a:t>Klausuren in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0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de-DE" altLang="de-DE" sz="2800" b="1">
                <a:latin typeface="Arial" panose="020B0604020202020204" pitchFamily="34" charset="0"/>
              </a:rPr>
              <a:t>  den 4 Abiturfächern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de-DE" altLang="de-DE" sz="2800" b="1">
                <a:latin typeface="Arial" panose="020B0604020202020204" pitchFamily="34" charset="0"/>
              </a:rPr>
              <a:t>  Deutsch,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de-DE" altLang="de-DE" sz="2800" b="1">
                <a:latin typeface="Arial" panose="020B0604020202020204" pitchFamily="34" charset="0"/>
              </a:rPr>
              <a:t>  Mathematik,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de-DE" altLang="de-DE" sz="2800" b="1">
                <a:latin typeface="Arial" panose="020B0604020202020204" pitchFamily="34" charset="0"/>
              </a:rPr>
              <a:t>  einer Fremdsprache,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de-DE" altLang="de-DE" sz="2800" b="1">
                <a:latin typeface="Arial" panose="020B0604020202020204" pitchFamily="34" charset="0"/>
              </a:rPr>
              <a:t>  einer weiteren Fremdsprache oder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800" b="1">
                <a:latin typeface="Arial" panose="020B0604020202020204" pitchFamily="34" charset="0"/>
              </a:rPr>
              <a:t>     einem weiteren Fach aus Aufgabenfeld III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8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800" b="1">
                <a:latin typeface="Arial" panose="020B0604020202020204" pitchFamily="34" charset="0"/>
              </a:rPr>
              <a:t>             In 12.2 gelten Sonderregelungen.</a:t>
            </a:r>
          </a:p>
        </p:txBody>
      </p:sp>
      <p:sp>
        <p:nvSpPr>
          <p:cNvPr id="25604" name="Fußzeilenplatzhalt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CF64BC-611A-4D86-B278-24DC4AE5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Gesamtqualifikation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348615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2800" b="1" smtClean="0"/>
              <a:t> Block I (mindestens 200, höchstens 600 Punkte)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2000" smtClean="0"/>
              <a:t>   -  Einbringung von </a:t>
            </a:r>
            <a:r>
              <a:rPr lang="de-DE" altLang="de-DE" sz="2000" b="1" smtClean="0"/>
              <a:t>35 – 40 anrechenbaren Kursen der</a:t>
            </a:r>
            <a:r>
              <a:rPr lang="de-DE" altLang="de-DE" sz="2000" smtClean="0"/>
              <a:t> 4 Halbjahre der </a:t>
            </a:r>
            <a:r>
              <a:rPr lang="de-DE" altLang="de-DE" sz="2000" b="1" smtClean="0"/>
              <a:t>Qualifikationsphase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2000" smtClean="0"/>
              <a:t>   -  Pflichtkurse gem. § 28 APO-GOSt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2000" smtClean="0"/>
              <a:t>   -  Leistungskurse werden doppelt, Grundkurse einfach gewertet.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2000" smtClean="0"/>
              <a:t>   -  Endnote im Projektkurs kann im Umfang von 2 Halbjahresnoten auf die Grundkurse angerechnet werden.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2000" smtClean="0"/>
              <a:t>   -  Berechnung gemäß Formel: E I = (P : S) x 40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1000" smtClean="0"/>
              <a:t>	</a:t>
            </a:r>
            <a:r>
              <a:rPr lang="de-DE" altLang="de-DE" sz="1400" smtClean="0"/>
              <a:t>E I = (Gesamt-)Ergebnis Block I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1400" smtClean="0"/>
              <a:t>	P = Erzielte Punkte in den eingebrachten Fächern in vier Schulhalbjahren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r>
              <a:rPr lang="de-DE" altLang="de-DE" sz="1400" smtClean="0"/>
              <a:t>      </a:t>
            </a:r>
            <a:r>
              <a:rPr lang="de-DE" altLang="de-DE" sz="1200" smtClean="0"/>
              <a:t>  </a:t>
            </a:r>
            <a:r>
              <a:rPr lang="de-DE" altLang="de-DE" sz="1400" smtClean="0"/>
              <a:t>  S = Anzahl der Schulhalbjahresergebnisse (doppelt gewichtete Fächer zählen auch doppelt)</a:t>
            </a:r>
          </a:p>
          <a:p>
            <a:pPr marL="476250" indent="-388938" eaLnBrk="1" hangingPunct="1">
              <a:lnSpc>
                <a:spcPct val="80000"/>
              </a:lnSpc>
              <a:buFontTx/>
              <a:buNone/>
            </a:pPr>
            <a:endParaRPr lang="de-DE" altLang="de-DE" sz="1400" smtClean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04800" y="4953000"/>
            <a:ext cx="84963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800" b="1">
                <a:latin typeface="Arial" panose="020B0604020202020204" pitchFamily="34" charset="0"/>
              </a:rPr>
              <a:t>Block II (mindestens 100, höchstens 300 Punkte):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Arial" panose="020B0604020202020204" pitchFamily="34" charset="0"/>
              </a:rPr>
              <a:t>Leistungen in den 4 Fächern der </a:t>
            </a:r>
            <a:r>
              <a:rPr lang="de-DE" altLang="de-DE" sz="2400" b="1">
                <a:latin typeface="Arial" panose="020B0604020202020204" pitchFamily="34" charset="0"/>
              </a:rPr>
              <a:t>Abiturprüfung</a:t>
            </a:r>
            <a:r>
              <a:rPr lang="de-DE" altLang="de-DE" sz="24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>
                <a:latin typeface="Arial" panose="020B0604020202020204" pitchFamily="34" charset="0"/>
              </a:rPr>
              <a:t>(je fünffache Wertung)</a:t>
            </a:r>
          </a:p>
        </p:txBody>
      </p:sp>
      <p:sp>
        <p:nvSpPr>
          <p:cNvPr id="26629" name="Fußzeilenplatzhalt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B97754C1-3AE9-403B-8E16-1784C9427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9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Zulassung zur Abiturprüfung:</a:t>
            </a:r>
            <a:br>
              <a:rPr lang="de-D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zulässige Minderleistungen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AEE976-248E-451E-AABC-F93590F5A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28775"/>
            <a:ext cx="8515350" cy="44672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de-DE" sz="2300" dirty="0"/>
              <a:t>    </a:t>
            </a:r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de-DE" sz="2300" b="1" dirty="0"/>
              <a:t>    </a:t>
            </a:r>
            <a:r>
              <a:rPr lang="de-DE" sz="2400" b="1" dirty="0"/>
              <a:t>Bei Einbringung von: </a:t>
            </a:r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de-DE" sz="2400" b="1" dirty="0"/>
              <a:t>    35 - 37 Kursen:	7 Defizite, davon höchstens 3  Leistungskursdefizite</a:t>
            </a:r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de-DE" sz="2400" b="1" dirty="0"/>
              <a:t>    38 – 40 Kursen:	8 Defizite, davon höchstens 3 Leistungskursdefizite</a:t>
            </a:r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de-DE" sz="2400" b="1" dirty="0"/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de-DE" sz="2400" b="1" dirty="0"/>
              <a:t>    Kein anzurechnender Kurs darf mit 0 Punkten </a:t>
            </a:r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de-DE" sz="2400" b="1" dirty="0"/>
              <a:t>    abgeschlossen werden.</a:t>
            </a:r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de-DE" sz="2400" b="1" dirty="0"/>
              <a:t>    In Block I müssen mindestens 200 Punkte erreicht werden.</a:t>
            </a:r>
          </a:p>
          <a:p>
            <a:pPr marL="2765425" indent="-2765425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de-DE" sz="2400" b="1" dirty="0"/>
          </a:p>
        </p:txBody>
      </p:sp>
      <p:sp>
        <p:nvSpPr>
          <p:cNvPr id="27652" name="Fußzeilenplatzhalt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288CB9FB-0214-4C1A-A305-7FDFFDD39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dirty="0"/>
              <a:t>Tabelle zur Ermittlung des Abiturdurchschnitts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A77BDC51-5BDA-4929-9E0F-43EDFFA6FC6D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1628775"/>
          <a:ext cx="2447926" cy="4022832"/>
        </p:xfrm>
        <a:graphic>
          <a:graphicData uri="http://schemas.openxmlformats.org/drawingml/2006/table">
            <a:tbl>
              <a:tblPr/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Punkte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Note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900-823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1,0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822-805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1,1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804-787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1,2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786-769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1,3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768-751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1,4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750-733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1,5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732-715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1,6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714-697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1,7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696-679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1,8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678-661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1,9</a:t>
                      </a:r>
                    </a:p>
                  </a:txBody>
                  <a:tcPr marL="91451" marR="91451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63DAF506-E492-4548-866B-1B7C5833D86D}"/>
              </a:ext>
            </a:extLst>
          </p:cNvPr>
          <p:cNvGraphicFramePr>
            <a:graphicFrameLocks noGrp="1"/>
          </p:cNvGraphicFramePr>
          <p:nvPr/>
        </p:nvGraphicFramePr>
        <p:xfrm>
          <a:off x="3348038" y="1628775"/>
          <a:ext cx="2376488" cy="4022832"/>
        </p:xfrm>
        <a:graphic>
          <a:graphicData uri="http://schemas.openxmlformats.org/drawingml/2006/table">
            <a:tbl>
              <a:tblPr/>
              <a:tblGrid>
                <a:gridCol w="1188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Punkte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Note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660-643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2,0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642-625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2,1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624-607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2,2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606-589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2,3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588-571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2,4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570-553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2,5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552-535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2,6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534-517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2,7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516-499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2,8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2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498-481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2,9</a:t>
                      </a:r>
                    </a:p>
                  </a:txBody>
                  <a:tcPr marL="91465" marR="91465" marT="45696" marB="4569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F60F6ED-E44E-4362-AF73-58404E015E55}"/>
              </a:ext>
            </a:extLst>
          </p:cNvPr>
          <p:cNvGraphicFramePr>
            <a:graphicFrameLocks noGrp="1"/>
          </p:cNvGraphicFramePr>
          <p:nvPr/>
        </p:nvGraphicFramePr>
        <p:xfrm>
          <a:off x="6084888" y="1628775"/>
          <a:ext cx="2592388" cy="4389444"/>
        </p:xfrm>
        <a:graphic>
          <a:graphicData uri="http://schemas.openxmlformats.org/drawingml/2006/table">
            <a:tbl>
              <a:tblPr/>
              <a:tblGrid>
                <a:gridCol w="1296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Punkte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Note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480-463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3,0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462-445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3,1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444-427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3,2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426-409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3,3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408-391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3,4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390-373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3,5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372-355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3,6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354-337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3,7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/>
                        <a:t>336-319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3,8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318-301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3,9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87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300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4,0</a:t>
                      </a:r>
                    </a:p>
                  </a:txBody>
                  <a:tcPr marL="91443" marR="91443" marT="45723" marB="45723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8792" name="Fußzeilenplatzhalt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15D6EC7E-A229-41BF-840F-10813234C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608013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Aufbau der Oberstufe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3D7059EB-0CA0-44C8-A981-F516B39F2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00" y="1548000"/>
            <a:ext cx="7848674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spAutoFit/>
            <a:flatTx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de-DE" sz="3200" b="1" dirty="0"/>
              <a:t>Abiturprüfung</a:t>
            </a:r>
            <a:r>
              <a:rPr lang="de-DE" b="1" dirty="0">
                <a:hlinkClick r:id="" action="ppaction://noaction"/>
              </a:rPr>
              <a:t> </a:t>
            </a:r>
            <a:r>
              <a:rPr lang="de-DE" sz="4000" b="1" dirty="0">
                <a:hlinkClick r:id="" action="ppaction://noaction"/>
              </a:rPr>
              <a:t>   </a:t>
            </a:r>
            <a:endParaRPr lang="de-DE" sz="4000" b="1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FCEF8552-2590-4808-81AC-42F430D35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00" y="3213100"/>
            <a:ext cx="7872413" cy="11604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>
            <a:spAutoFit/>
            <a:flatTx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de-DE" b="1"/>
              <a:t>Qualifikationsphase 2 (12)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de-DE" b="1"/>
              <a:t>Qualifikationsphase 1 (11)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4B8EB0C9-9576-4288-8A69-3B2E6E9A2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00" y="5516563"/>
            <a:ext cx="7848600" cy="523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spAutoFit/>
            <a:flatTx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de-DE" b="1" dirty="0"/>
              <a:t>Einführungsphase (10)</a:t>
            </a: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DB4ED9C8-E3C9-4930-9C15-F0D7C4531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420938"/>
            <a:ext cx="485775" cy="647700"/>
          </a:xfrm>
          <a:prstGeom prst="upArrow">
            <a:avLst>
              <a:gd name="adj1" fmla="val 41176"/>
              <a:gd name="adj2" fmla="val 49623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de-DE" dirty="0"/>
          </a:p>
        </p:txBody>
      </p:sp>
      <p:sp>
        <p:nvSpPr>
          <p:cNvPr id="8" name="AutoShape 14">
            <a:extLst>
              <a:ext uri="{FF2B5EF4-FFF2-40B4-BE49-F238E27FC236}">
                <a16:creationId xmlns:a16="http://schemas.microsoft.com/office/drawing/2014/main" id="{14706E71-928A-464F-904A-F17BCDF76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4652963"/>
            <a:ext cx="485775" cy="676275"/>
          </a:xfrm>
          <a:prstGeom prst="upArrow">
            <a:avLst>
              <a:gd name="adj1" fmla="val 40519"/>
              <a:gd name="adj2" fmla="val 53785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de-DE"/>
          </a:p>
        </p:txBody>
      </p:sp>
      <p:sp>
        <p:nvSpPr>
          <p:cNvPr id="9" name="Gewitterblitz 8">
            <a:extLst>
              <a:ext uri="{FF2B5EF4-FFF2-40B4-BE49-F238E27FC236}">
                <a16:creationId xmlns:a16="http://schemas.microsoft.com/office/drawing/2014/main" id="{F63B02BB-06FF-4399-ACBB-34389C978C26}"/>
              </a:ext>
            </a:extLst>
          </p:cNvPr>
          <p:cNvSpPr/>
          <p:nvPr/>
        </p:nvSpPr>
        <p:spPr>
          <a:xfrm>
            <a:off x="539750" y="4581525"/>
            <a:ext cx="863600" cy="792163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476375" y="4724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solidFill>
                  <a:schemeClr val="tx2"/>
                </a:solidFill>
                <a:latin typeface="Times New Roman" panose="02020603050405020304" pitchFamily="18" charset="0"/>
              </a:rPr>
              <a:t>Versetzung</a:t>
            </a:r>
            <a:r>
              <a:rPr lang="de-DE" altLang="de-DE" sz="2400" b="1">
                <a:solidFill>
                  <a:schemeClr val="tx2"/>
                </a:solidFill>
                <a:latin typeface="Times New Roman" panose="02020603050405020304" pitchFamily="18" charset="0"/>
                <a:hlinkClick r:id="rId3" action="ppaction://hlinksldjump"/>
              </a:rPr>
              <a:t> </a:t>
            </a:r>
            <a:r>
              <a:rPr lang="de-DE" altLang="de-DE" sz="2400">
                <a:solidFill>
                  <a:schemeClr val="tx2"/>
                </a:solidFill>
                <a:latin typeface="Times New Roman" panose="02020603050405020304" pitchFamily="18" charset="0"/>
                <a:hlinkClick r:id="rId3" action="ppaction://hlinksldjump"/>
              </a:rPr>
              <a:t>    </a:t>
            </a:r>
            <a:r>
              <a:rPr lang="de-DE" altLang="de-DE" sz="2400">
                <a:solidFill>
                  <a:schemeClr val="tx2"/>
                </a:solidFill>
                <a:latin typeface="Times New Roman" panose="02020603050405020304" pitchFamily="18" charset="0"/>
                <a:hlinkClick r:id="rId4" action="ppaction://hlinksldjump"/>
              </a:rPr>
              <a:t> </a:t>
            </a:r>
            <a:r>
              <a:rPr lang="de-DE" altLang="de-DE" sz="2400">
                <a:solidFill>
                  <a:schemeClr val="tx2"/>
                </a:solidFill>
                <a:latin typeface="Times New Roman" panose="02020603050405020304" pitchFamily="18" charset="0"/>
                <a:hlinkClick r:id="rId5" action="ppaction://hlinksldjump"/>
              </a:rPr>
              <a:t> </a:t>
            </a:r>
            <a:endParaRPr lang="de-DE" altLang="de-DE" sz="2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476375" y="242093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solidFill>
                  <a:schemeClr val="tx2"/>
                </a:solidFill>
                <a:latin typeface="Times New Roman" panose="02020603050405020304" pitchFamily="18" charset="0"/>
              </a:rPr>
              <a:t>Zulassung</a:t>
            </a:r>
            <a:r>
              <a:rPr lang="de-DE" altLang="de-DE" sz="2400">
                <a:solidFill>
                  <a:schemeClr val="tx2"/>
                </a:solidFill>
                <a:latin typeface="Times New Roman" panose="02020603050405020304" pitchFamily="18" charset="0"/>
                <a:hlinkClick r:id="" action="ppaction://noaction"/>
              </a:rPr>
              <a:t>        </a:t>
            </a:r>
            <a:endParaRPr lang="de-DE" altLang="de-DE" sz="24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01" name="Fußzeilenplatzhalter 1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utoUpdateAnimBg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>
            <a:extLst>
              <a:ext uri="{FF2B5EF4-FFF2-40B4-BE49-F238E27FC236}">
                <a16:creationId xmlns:a16="http://schemas.microsoft.com/office/drawing/2014/main" id="{C6AAC945-AA99-4C5C-BDAF-A0B9BC2505D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Versetzung in die Qualifikationsphase</a:t>
            </a:r>
          </a:p>
        </p:txBody>
      </p:sp>
      <p:sp>
        <p:nvSpPr>
          <p:cNvPr id="5" name="Text Box 32">
            <a:extLst>
              <a:ext uri="{FF2B5EF4-FFF2-40B4-BE49-F238E27FC236}">
                <a16:creationId xmlns:a16="http://schemas.microsoft.com/office/drawing/2014/main" id="{D4C2B2E3-ABF3-4437-85AF-7C68F2128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368425"/>
            <a:ext cx="8785225" cy="3365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de-DE" sz="1600" b="1" dirty="0"/>
              <a:t>Grundlage der Versetzungsentscheidung sind die 9 Pflichtkurse und 1 Kurs des Wahlbereiches.</a:t>
            </a:r>
            <a:r>
              <a:rPr lang="de-DE" sz="1600" b="1" dirty="0">
                <a:hlinkClick r:id="rId2" action="ppaction://hlinksldjump"/>
              </a:rPr>
              <a:t>         </a:t>
            </a:r>
            <a:endParaRPr lang="de-DE" sz="1600" b="1" dirty="0"/>
          </a:p>
        </p:txBody>
      </p:sp>
      <p:graphicFrame>
        <p:nvGraphicFramePr>
          <p:cNvPr id="6" name="Group 5">
            <a:extLst>
              <a:ext uri="{FF2B5EF4-FFF2-40B4-BE49-F238E27FC236}">
                <a16:creationId xmlns:a16="http://schemas.microsoft.com/office/drawing/2014/main" id="{33CE8E91-FD74-4F73-9D29-273708028A16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752600"/>
          <a:ext cx="8839200" cy="1097052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0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Minder-</a:t>
                      </a:r>
                      <a:r>
                        <a:rPr kumimoji="0" 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leistungen</a:t>
                      </a:r>
                      <a:endParaRPr kumimoji="0" lang="de-C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D</a:t>
                      </a:r>
                      <a:endParaRPr kumimoji="0" lang="de-C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</a:t>
                      </a:r>
                      <a:endParaRPr kumimoji="0" lang="de-C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fortgeführte Fremdsprache</a:t>
                      </a:r>
                      <a:endParaRPr kumimoji="0" lang="de-C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übrige Fächer</a:t>
                      </a:r>
                      <a:endParaRPr kumimoji="0" lang="de-C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versetzt</a:t>
                      </a:r>
                      <a:endParaRPr kumimoji="0" lang="de-C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Nachprüfung</a:t>
                      </a:r>
                      <a:endParaRPr kumimoji="0" lang="de-C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keine 5</a:t>
                      </a:r>
                      <a:endParaRPr kumimoji="0" lang="de-CH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mind. 4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</a:t>
                      </a: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663" marB="45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Group 100">
            <a:extLst>
              <a:ext uri="{FF2B5EF4-FFF2-40B4-BE49-F238E27FC236}">
                <a16:creationId xmlns:a16="http://schemas.microsoft.com/office/drawing/2014/main" id="{EDAFB303-05E6-420E-B3D1-2C5DEF7C3407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2852738"/>
          <a:ext cx="8839200" cy="118903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1x5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 x </a:t>
                      </a: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mind. 4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mind. 4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nein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 (in M)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Group 48">
            <a:extLst>
              <a:ext uri="{FF2B5EF4-FFF2-40B4-BE49-F238E27FC236}">
                <a16:creationId xmlns:a16="http://schemas.microsoft.com/office/drawing/2014/main" id="{4368D3C0-776E-49E4-89BF-8FADB396F7B9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4038600"/>
          <a:ext cx="8839200" cy="19812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2x5</a:t>
                      </a: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 sonst mind. 4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 in 1 ü. Fach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1x5</a:t>
                      </a: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 sonst mind. 4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 ( in FS )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 x </a:t>
                      </a: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1x5</a:t>
                      </a: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 sonst  mind. 4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nein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 (in D od. </a:t>
                      </a:r>
                      <a:r>
                        <a:rPr kumimoji="0" lang="de-D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ü.F</a:t>
                      </a: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.)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mind. 4</a:t>
                      </a:r>
                      <a:endParaRPr kumimoji="0" lang="de-CH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nein</a:t>
                      </a:r>
                      <a:endParaRPr kumimoji="0" lang="de-CH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ja ( in D od. M )</a:t>
                      </a: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endParaRPr kumimoji="0" lang="de-CH" sz="18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mind. 4</a:t>
                      </a:r>
                      <a:endParaRPr kumimoji="0" lang="de-CH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Group 33">
            <a:extLst>
              <a:ext uri="{FF2B5EF4-FFF2-40B4-BE49-F238E27FC236}">
                <a16:creationId xmlns:a16="http://schemas.microsoft.com/office/drawing/2014/main" id="{06588D6D-B0A0-408D-978A-D992659651D3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6019800"/>
          <a:ext cx="8812213" cy="396875"/>
        </p:xfrm>
        <a:graphic>
          <a:graphicData uri="http://schemas.openxmlformats.org/drawingml/2006/table">
            <a:tbl>
              <a:tblPr/>
              <a:tblGrid>
                <a:gridCol w="13952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7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0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48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07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990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3 x </a:t>
                      </a: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5</a:t>
                      </a: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/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 x </a:t>
                      </a: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6</a:t>
                      </a:r>
                      <a:endParaRPr kumimoji="0" lang="de-CH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L="91441" marR="91441"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L="91441" marR="91441"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L="91441" marR="91441" marT="45793" marB="4579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Nicht versetzt</a:t>
                      </a:r>
                    </a:p>
                  </a:txBody>
                  <a:tcPr marL="91441" marR="91441" marT="45793" marB="4579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ohne Möglichkeit </a:t>
                      </a:r>
                    </a:p>
                  </a:txBody>
                  <a:tcPr marL="91441" marR="91441" marT="45793" marB="4579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der NP</a:t>
                      </a:r>
                    </a:p>
                  </a:txBody>
                  <a:tcPr marL="91441" marR="91441" marT="45793" marB="45793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L="72001" marR="180003" marT="45793" marB="45793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560" name="Fußzeilenplatzhalter 10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2060"/>
                </a:solidFill>
              </a:rPr>
              <a:t>Zeitplan für Wahlverfahren 2020 </a:t>
            </a: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Ab sofort: Selbstständig informieren (Homepage, Infobroschüren)</a:t>
            </a:r>
          </a:p>
          <a:p>
            <a:r>
              <a:rPr lang="de-DE" dirty="0" smtClean="0"/>
              <a:t>Do., 30.4.: Beratungs- und Infomöglichkeiten zu </a:t>
            </a:r>
            <a:r>
              <a:rPr lang="de-DE" dirty="0" err="1" smtClean="0"/>
              <a:t>LK</a:t>
            </a:r>
            <a:r>
              <a:rPr lang="de-DE" dirty="0" smtClean="0"/>
              <a:t>-Wahlen (gesonderte Information folgt)</a:t>
            </a:r>
          </a:p>
          <a:p>
            <a:r>
              <a:rPr lang="de-DE" dirty="0" smtClean="0"/>
              <a:t>Bis Mo., 4.5., 10.00 Uhr: Abgabe der </a:t>
            </a:r>
            <a:r>
              <a:rPr lang="de-DE" dirty="0" err="1" smtClean="0"/>
              <a:t>LK</a:t>
            </a:r>
            <a:r>
              <a:rPr lang="de-DE" dirty="0" smtClean="0"/>
              <a:t>-Wahlzettel bei </a:t>
            </a:r>
            <a:r>
              <a:rPr lang="de-DE" dirty="0" err="1" smtClean="0"/>
              <a:t>OTO</a:t>
            </a:r>
            <a:endParaRPr lang="de-DE" dirty="0" smtClean="0"/>
          </a:p>
          <a:p>
            <a:r>
              <a:rPr lang="de-DE" dirty="0" smtClean="0"/>
              <a:t>Bis Mi., 6.5.: Entscheidung über </a:t>
            </a:r>
            <a:r>
              <a:rPr lang="de-DE" dirty="0"/>
              <a:t>E</a:t>
            </a:r>
            <a:r>
              <a:rPr lang="de-DE" dirty="0" smtClean="0"/>
              <a:t>inrichtung der </a:t>
            </a:r>
            <a:r>
              <a:rPr lang="de-DE" dirty="0" err="1" smtClean="0"/>
              <a:t>LK</a:t>
            </a:r>
            <a:r>
              <a:rPr lang="de-DE" dirty="0" smtClean="0"/>
              <a:t> (Schulleitung) und </a:t>
            </a:r>
            <a:r>
              <a:rPr lang="de-DE" dirty="0" err="1" smtClean="0"/>
              <a:t>Umwahlen</a:t>
            </a:r>
            <a:r>
              <a:rPr lang="de-DE" dirty="0" smtClean="0"/>
              <a:t> (Einzelgespräche)</a:t>
            </a:r>
          </a:p>
          <a:p>
            <a:r>
              <a:rPr lang="de-DE" dirty="0" smtClean="0"/>
              <a:t>Bis Mi., 13.5.: Abgabe der </a:t>
            </a:r>
            <a:r>
              <a:rPr lang="de-DE" dirty="0" err="1" smtClean="0"/>
              <a:t>GK</a:t>
            </a:r>
            <a:r>
              <a:rPr lang="de-DE" dirty="0" smtClean="0"/>
              <a:t>-Wahlzettel</a:t>
            </a:r>
          </a:p>
          <a:p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err="1" smtClean="0"/>
              <a:t>Gym</a:t>
            </a:r>
            <a:r>
              <a:rPr lang="de-DE" dirty="0" smtClean="0"/>
              <a:t>. Wilnsdorf  Oberstufenberatung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065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>
            <a:extLst>
              <a:ext uri="{FF2B5EF4-FFF2-40B4-BE49-F238E27FC236}">
                <a16:creationId xmlns:a16="http://schemas.microsoft.com/office/drawing/2014/main" id="{1A185378-53FB-4461-B54E-89F6A9D8A66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de-DE" dirty="0">
                <a:solidFill>
                  <a:schemeClr val="accent1">
                    <a:lumMod val="50000"/>
                  </a:schemeClr>
                </a:solidFill>
              </a:rPr>
              <a:t>Wahl der Leistungskurse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776BF38-6A7C-458C-A7B6-B54D28183D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de-DE" b="1" dirty="0"/>
              <a:t>Wahl von 2 Leistungskursen aus den Fächern der Einführungsphase</a:t>
            </a:r>
          </a:p>
          <a:p>
            <a:pPr marL="274320" indent="-274320" eaLnBrk="1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de-DE" b="1" dirty="0"/>
              <a:t>5-stündige Kurse mit 2facher Wertung </a:t>
            </a:r>
          </a:p>
          <a:p>
            <a:pPr marL="274320" indent="-274320" eaLnBrk="1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de-DE" b="1" dirty="0"/>
              <a:t>Beide LK sind schriftliche Prüfungsfächer im Abitur.</a:t>
            </a:r>
          </a:p>
          <a:p>
            <a:pPr marL="274320" indent="-274320" eaLnBrk="1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de-DE" b="1" dirty="0" smtClean="0"/>
              <a:t>Erster </a:t>
            </a:r>
            <a:r>
              <a:rPr lang="de-DE" b="1" dirty="0"/>
              <a:t>LK zwingend aus der Gruppe Deutsch / </a:t>
            </a:r>
            <a:r>
              <a:rPr lang="de-DE" b="1" dirty="0" err="1"/>
              <a:t>fortg</a:t>
            </a:r>
            <a:r>
              <a:rPr lang="de-DE" b="1" dirty="0"/>
              <a:t>. FS / Mathematik / </a:t>
            </a:r>
            <a:r>
              <a:rPr lang="de-DE" b="1" dirty="0" smtClean="0"/>
              <a:t>Naturwissenschaft</a:t>
            </a:r>
          </a:p>
          <a:p>
            <a:pPr marL="274320" indent="-274320" eaLnBrk="1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de-DE" b="1" dirty="0" smtClean="0"/>
              <a:t>Der zweite </a:t>
            </a:r>
            <a:r>
              <a:rPr lang="de-DE" b="1" dirty="0" err="1" smtClean="0"/>
              <a:t>LK</a:t>
            </a:r>
            <a:r>
              <a:rPr lang="de-DE" b="1" dirty="0" smtClean="0"/>
              <a:t> ist dann frei wählbar aus dem Angebot der Schule</a:t>
            </a:r>
            <a:endParaRPr lang="de-DE" b="1" dirty="0"/>
          </a:p>
          <a:p>
            <a:pPr marL="274320" indent="-274320" eaLnBrk="1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de-DE" b="1" dirty="0" smtClean="0"/>
              <a:t>Sinnvolle Entscheidungskriterien</a:t>
            </a:r>
            <a:r>
              <a:rPr lang="de-DE" b="1" dirty="0"/>
              <a:t>: Interesse, Leistung, Studien- und  Berufspläne</a:t>
            </a:r>
          </a:p>
          <a:p>
            <a:pPr marL="274320" indent="-274320" eaLnBrk="1" hangingPunct="1">
              <a:spcAft>
                <a:spcPts val="0"/>
              </a:spcAft>
              <a:buFont typeface="Wingdings 2"/>
              <a:buNone/>
              <a:defRPr/>
            </a:pPr>
            <a:endParaRPr lang="de-DE" b="1" dirty="0"/>
          </a:p>
        </p:txBody>
      </p:sp>
      <p:sp>
        <p:nvSpPr>
          <p:cNvPr id="19460" name="Fußzeilenplatzhalt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 err="1" smtClean="0">
                <a:solidFill>
                  <a:srgbClr val="FFFFFF"/>
                </a:solidFill>
                <a:latin typeface="Times New Roman" panose="02020603050405020304" pitchFamily="18" charset="0"/>
              </a:rPr>
              <a:t>Gym</a:t>
            </a:r>
            <a:r>
              <a:rPr lang="de-DE" altLang="de-DE" sz="1200" dirty="0" smtClean="0">
                <a:solidFill>
                  <a:srgbClr val="FFFFFF"/>
                </a:solidFill>
                <a:latin typeface="Times New Roman" panose="02020603050405020304" pitchFamily="18" charset="0"/>
              </a:rPr>
              <a:t>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>
            <a:extLst>
              <a:ext uri="{FF2B5EF4-FFF2-40B4-BE49-F238E27FC236}">
                <a16:creationId xmlns:a16="http://schemas.microsoft.com/office/drawing/2014/main" id="{7A8CC282-BE6D-443E-BA16-62CD8395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40544"/>
            <a:ext cx="8534400" cy="758825"/>
          </a:xfrm>
        </p:spPr>
        <p:txBody>
          <a:bodyPr/>
          <a:lstStyle/>
          <a:p>
            <a:pPr eaLnBrk="1" hangingPunct="1">
              <a:defRPr/>
            </a:pPr>
            <a:r>
              <a:rPr lang="de-DE" sz="2800" u="sng" dirty="0" smtClean="0">
                <a:solidFill>
                  <a:schemeClr val="accent1">
                    <a:lumMod val="50000"/>
                  </a:schemeClr>
                </a:solidFill>
              </a:rPr>
              <a:t>Grundsätzliches</a:t>
            </a:r>
            <a: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dirty="0" err="1" smtClean="0">
                <a:solidFill>
                  <a:schemeClr val="accent1">
                    <a:lumMod val="50000"/>
                  </a:schemeClr>
                </a:solidFill>
              </a:rPr>
              <a:t>LK</a:t>
            </a:r>
            <a: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  <a:t>-Angebot </a:t>
            </a:r>
            <a:b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  <a:t>am </a:t>
            </a:r>
            <a:r>
              <a:rPr lang="de-DE" sz="2800" dirty="0" err="1">
                <a:solidFill>
                  <a:schemeClr val="accent1">
                    <a:lumMod val="50000"/>
                  </a:schemeClr>
                </a:solidFill>
              </a:rPr>
              <a:t>Gym</a:t>
            </a:r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. Wilnsdorf 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C744080-3808-4A89-B0BB-54556885386B}"/>
              </a:ext>
            </a:extLst>
          </p:cNvPr>
          <p:cNvSpPr/>
          <p:nvPr/>
        </p:nvSpPr>
        <p:spPr>
          <a:xfrm>
            <a:off x="755650" y="1773238"/>
            <a:ext cx="1871663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Aufgaben-</a:t>
            </a:r>
            <a:r>
              <a:rPr lang="de-DE" dirty="0" err="1">
                <a:solidFill>
                  <a:schemeClr val="tx1"/>
                </a:solidFill>
              </a:rPr>
              <a:t>feld</a:t>
            </a:r>
            <a:r>
              <a:rPr lang="de-DE" dirty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4D997E9-10CA-49C7-B4F9-6EB771391EE8}"/>
              </a:ext>
            </a:extLst>
          </p:cNvPr>
          <p:cNvSpPr/>
          <p:nvPr/>
        </p:nvSpPr>
        <p:spPr>
          <a:xfrm>
            <a:off x="755650" y="2781300"/>
            <a:ext cx="1871663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Aufgaben-</a:t>
            </a:r>
            <a:r>
              <a:rPr lang="de-DE" dirty="0" err="1">
                <a:solidFill>
                  <a:schemeClr val="tx1"/>
                </a:solidFill>
              </a:rPr>
              <a:t>feld</a:t>
            </a:r>
            <a:r>
              <a:rPr lang="de-DE" dirty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ABD91A64-B3F8-44FF-B0A1-9002CEB60DAD}"/>
              </a:ext>
            </a:extLst>
          </p:cNvPr>
          <p:cNvSpPr/>
          <p:nvPr/>
        </p:nvSpPr>
        <p:spPr>
          <a:xfrm>
            <a:off x="755650" y="3789363"/>
            <a:ext cx="1871663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Aufgaben-</a:t>
            </a:r>
            <a:r>
              <a:rPr lang="de-DE" dirty="0" err="1">
                <a:solidFill>
                  <a:schemeClr val="tx1"/>
                </a:solidFill>
              </a:rPr>
              <a:t>feld</a:t>
            </a:r>
            <a:r>
              <a:rPr lang="de-DE" dirty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F1C20A7-6596-40AF-9835-8F76AFA70BFC}"/>
              </a:ext>
            </a:extLst>
          </p:cNvPr>
          <p:cNvSpPr/>
          <p:nvPr/>
        </p:nvSpPr>
        <p:spPr>
          <a:xfrm>
            <a:off x="755650" y="4797425"/>
            <a:ext cx="1871663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dirty="0"/>
          </a:p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Ohne Auf-</a:t>
            </a:r>
            <a:r>
              <a:rPr lang="de-DE" dirty="0" err="1">
                <a:solidFill>
                  <a:schemeClr val="tx1"/>
                </a:solidFill>
              </a:rPr>
              <a:t>gabenfeld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/>
              <a:t>1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EADA900-9BB0-4B8B-9A14-9AA45CEC1412}"/>
              </a:ext>
            </a:extLst>
          </p:cNvPr>
          <p:cNvSpPr/>
          <p:nvPr/>
        </p:nvSpPr>
        <p:spPr>
          <a:xfrm>
            <a:off x="3203575" y="1773238"/>
            <a:ext cx="5329238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Deutsch, </a:t>
            </a:r>
            <a:r>
              <a:rPr lang="de-DE" dirty="0" smtClean="0">
                <a:solidFill>
                  <a:schemeClr val="tx1"/>
                </a:solidFill>
              </a:rPr>
              <a:t>Englisch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AAE14DD-0D01-4AD7-B499-D6CF42E5F4E0}"/>
              </a:ext>
            </a:extLst>
          </p:cNvPr>
          <p:cNvSpPr/>
          <p:nvPr/>
        </p:nvSpPr>
        <p:spPr>
          <a:xfrm>
            <a:off x="3203575" y="2781300"/>
            <a:ext cx="5329238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Geographie, Geschichte, Sozialwissenschaften, Pädagogik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DBE2C01-1FA1-4A96-A5D9-33B92C55DD4C}"/>
              </a:ext>
            </a:extLst>
          </p:cNvPr>
          <p:cNvSpPr/>
          <p:nvPr/>
        </p:nvSpPr>
        <p:spPr>
          <a:xfrm>
            <a:off x="3203575" y="3789363"/>
            <a:ext cx="5329238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Mathematik, Biologie, Physik, Chemie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55FAF983-BAF6-470F-9AD1-B29AE7F55078}"/>
              </a:ext>
            </a:extLst>
          </p:cNvPr>
          <p:cNvSpPr/>
          <p:nvPr/>
        </p:nvSpPr>
        <p:spPr>
          <a:xfrm>
            <a:off x="3203575" y="4797425"/>
            <a:ext cx="5329238" cy="91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de-DE" dirty="0">
                <a:solidFill>
                  <a:schemeClr val="tx1"/>
                </a:solidFill>
              </a:rPr>
              <a:t>Sport</a:t>
            </a:r>
          </a:p>
        </p:txBody>
      </p:sp>
      <p:sp>
        <p:nvSpPr>
          <p:cNvPr id="20492" name="Fußzeilenplatzhalter 1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allAtOnce" animBg="1"/>
      <p:bldP spid="9" grpId="0" build="allAtOnce" animBg="1"/>
      <p:bldP spid="10" grpId="0" animBg="1"/>
      <p:bldP spid="11" grpId="0" animBg="1"/>
      <p:bldP spid="12" grpId="0" build="allAtOnce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>
            <a:extLst>
              <a:ext uri="{FF2B5EF4-FFF2-40B4-BE49-F238E27FC236}">
                <a16:creationId xmlns:a16="http://schemas.microsoft.com/office/drawing/2014/main" id="{7A8CC282-BE6D-443E-BA16-62CD8395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40544"/>
            <a:ext cx="8534400" cy="758825"/>
          </a:xfrm>
        </p:spPr>
        <p:txBody>
          <a:bodyPr/>
          <a:lstStyle/>
          <a:p>
            <a:pPr eaLnBrk="1" hangingPunct="1">
              <a:defRPr/>
            </a:pPr>
            <a:r>
              <a:rPr lang="de-DE" sz="2800" u="sng" dirty="0" smtClean="0">
                <a:solidFill>
                  <a:schemeClr val="accent1">
                    <a:lumMod val="50000"/>
                  </a:schemeClr>
                </a:solidFill>
              </a:rPr>
              <a:t>Grundsätzliches</a:t>
            </a:r>
            <a: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2800" dirty="0" err="1" smtClean="0">
                <a:solidFill>
                  <a:schemeClr val="accent1">
                    <a:lumMod val="50000"/>
                  </a:schemeClr>
                </a:solidFill>
              </a:rPr>
              <a:t>LK</a:t>
            </a:r>
            <a: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  <a:t>-Angebot </a:t>
            </a:r>
            <a:b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2800" dirty="0" smtClean="0">
                <a:solidFill>
                  <a:schemeClr val="accent1">
                    <a:lumMod val="50000"/>
                  </a:schemeClr>
                </a:solidFill>
              </a:rPr>
              <a:t>am </a:t>
            </a:r>
            <a:r>
              <a:rPr lang="de-DE" sz="2800" dirty="0" err="1">
                <a:solidFill>
                  <a:schemeClr val="accent1">
                    <a:lumMod val="50000"/>
                  </a:schemeClr>
                </a:solidFill>
              </a:rPr>
              <a:t>Gym</a:t>
            </a:r>
            <a:r>
              <a:rPr lang="de-DE" sz="2800" dirty="0">
                <a:solidFill>
                  <a:schemeClr val="accent1">
                    <a:lumMod val="50000"/>
                  </a:schemeClr>
                </a:solidFill>
              </a:rPr>
              <a:t>. Wilnsdorf </a:t>
            </a:r>
          </a:p>
        </p:txBody>
      </p:sp>
      <p:sp>
        <p:nvSpPr>
          <p:cNvPr id="20492" name="Fußzeilenplatzhalter 1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1115616" y="1916832"/>
            <a:ext cx="69127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smtClean="0"/>
              <a:t>Welche Fächer als Leistungs-kurse eingerichtet werden, hängt vom Wahlverhalten der Schüler/innen ab!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253113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007" name="Group 95">
            <a:extLst>
              <a:ext uri="{FF2B5EF4-FFF2-40B4-BE49-F238E27FC236}">
                <a16:creationId xmlns:a16="http://schemas.microsoft.com/office/drawing/2014/main" id="{98577EF1-5305-4115-8373-BCFC07DB43BC}"/>
              </a:ext>
            </a:extLst>
          </p:cNvPr>
          <p:cNvGraphicFramePr>
            <a:graphicFrameLocks noGrp="1"/>
          </p:cNvGraphicFramePr>
          <p:nvPr/>
        </p:nvGraphicFramePr>
        <p:xfrm>
          <a:off x="3563938" y="1196975"/>
          <a:ext cx="5105400" cy="5121273"/>
        </p:xfrm>
        <a:graphic>
          <a:graphicData uri="http://schemas.openxmlformats.org/drawingml/2006/table">
            <a:tbl>
              <a:tblPr/>
              <a:tblGrid>
                <a:gridCol w="85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10.1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10.2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11.1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11.2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12.1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12.2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2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2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8985" name="Text Box 73"/>
          <p:cNvSpPr txBox="1">
            <a:spLocks noChangeArrowheads="1"/>
          </p:cNvSpPr>
          <p:nvPr/>
        </p:nvSpPr>
        <p:spPr bwMode="auto">
          <a:xfrm>
            <a:off x="323850" y="1628775"/>
            <a:ext cx="83058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Deutsch </a:t>
            </a:r>
          </a:p>
        </p:txBody>
      </p:sp>
      <p:sp>
        <p:nvSpPr>
          <p:cNvPr id="38986" name="Text Box 74"/>
          <p:cNvSpPr txBox="1">
            <a:spLocks noChangeArrowheads="1"/>
          </p:cNvSpPr>
          <p:nvPr/>
        </p:nvSpPr>
        <p:spPr bwMode="auto">
          <a:xfrm>
            <a:off x="323850" y="2636838"/>
            <a:ext cx="4968875" cy="4619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Musik/Kunst  (bzw. KrSchr/VIP)</a:t>
            </a:r>
          </a:p>
        </p:txBody>
      </p:sp>
      <p:sp>
        <p:nvSpPr>
          <p:cNvPr id="38987" name="Text Box 75"/>
          <p:cNvSpPr txBox="1">
            <a:spLocks noChangeArrowheads="1"/>
          </p:cNvSpPr>
          <p:nvPr/>
        </p:nvSpPr>
        <p:spPr bwMode="auto">
          <a:xfrm>
            <a:off x="323850" y="2133600"/>
            <a:ext cx="83058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Fremdsprache 1 ( bzw. 2 )</a:t>
            </a:r>
          </a:p>
        </p:txBody>
      </p:sp>
      <p:sp>
        <p:nvSpPr>
          <p:cNvPr id="38988" name="Text Box 76"/>
          <p:cNvSpPr txBox="1">
            <a:spLocks noChangeArrowheads="1"/>
          </p:cNvSpPr>
          <p:nvPr/>
        </p:nvSpPr>
        <p:spPr bwMode="auto">
          <a:xfrm>
            <a:off x="5292725" y="2636838"/>
            <a:ext cx="1655763" cy="466725"/>
          </a:xfrm>
          <a:prstGeom prst="rect">
            <a:avLst/>
          </a:prstGeom>
          <a:solidFill>
            <a:srgbClr val="FFFF99">
              <a:alpha val="8901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de-CH" altLang="de-DE" sz="2400">
              <a:latin typeface="Times New Roman" panose="02020603050405020304" pitchFamily="18" charset="0"/>
            </a:endParaRPr>
          </a:p>
        </p:txBody>
      </p:sp>
      <p:sp>
        <p:nvSpPr>
          <p:cNvPr id="38989" name="Text Box 77"/>
          <p:cNvSpPr txBox="1">
            <a:spLocks noChangeArrowheads="1"/>
          </p:cNvSpPr>
          <p:nvPr/>
        </p:nvSpPr>
        <p:spPr bwMode="auto">
          <a:xfrm>
            <a:off x="323850" y="3141663"/>
            <a:ext cx="83058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Gesellschaftswissenschaft</a:t>
            </a:r>
            <a:r>
              <a:rPr lang="de-DE" altLang="de-DE" sz="2000" b="1">
                <a:latin typeface="Times New Roman" panose="02020603050405020304" pitchFamily="18" charset="0"/>
              </a:rPr>
              <a:t> </a:t>
            </a:r>
            <a:r>
              <a:rPr lang="de-DE" altLang="de-DE" sz="2000" b="1">
                <a:latin typeface="Times New Roman" panose="02020603050405020304" pitchFamily="18" charset="0"/>
                <a:hlinkClick r:id="" action="ppaction://noaction"/>
              </a:rPr>
              <a:t>          </a:t>
            </a:r>
            <a:endParaRPr lang="de-DE" altLang="de-DE" sz="2000" b="1">
              <a:latin typeface="Times New Roman" panose="02020603050405020304" pitchFamily="18" charset="0"/>
            </a:endParaRPr>
          </a:p>
        </p:txBody>
      </p:sp>
      <p:sp>
        <p:nvSpPr>
          <p:cNvPr id="38990" name="Text Box 78"/>
          <p:cNvSpPr txBox="1">
            <a:spLocks noChangeArrowheads="1"/>
          </p:cNvSpPr>
          <p:nvPr/>
        </p:nvSpPr>
        <p:spPr bwMode="auto">
          <a:xfrm>
            <a:off x="5292725" y="3644900"/>
            <a:ext cx="3384550" cy="4683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lnSpc>
                <a:spcPct val="7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Je 2 GK: GE/SW</a:t>
            </a:r>
          </a:p>
        </p:txBody>
      </p:sp>
      <p:sp>
        <p:nvSpPr>
          <p:cNvPr id="38991" name="Text Box 79"/>
          <p:cNvSpPr txBox="1">
            <a:spLocks noChangeArrowheads="1"/>
          </p:cNvSpPr>
          <p:nvPr/>
        </p:nvSpPr>
        <p:spPr bwMode="auto">
          <a:xfrm>
            <a:off x="323850" y="4221163"/>
            <a:ext cx="83058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Mathematik</a:t>
            </a:r>
          </a:p>
        </p:txBody>
      </p:sp>
      <p:sp>
        <p:nvSpPr>
          <p:cNvPr id="38992" name="Text Box 80"/>
          <p:cNvSpPr txBox="1">
            <a:spLocks noChangeArrowheads="1"/>
          </p:cNvSpPr>
          <p:nvPr/>
        </p:nvSpPr>
        <p:spPr bwMode="auto">
          <a:xfrm>
            <a:off x="323850" y="4724400"/>
            <a:ext cx="83058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Naturwissenschaft 1 ( bzw. 2 oder Informatik )</a:t>
            </a:r>
            <a:r>
              <a:rPr lang="de-DE" altLang="de-DE" sz="2000" b="1">
                <a:latin typeface="Times New Roman" panose="02020603050405020304" pitchFamily="18" charset="0"/>
                <a:hlinkClick r:id="" action="ppaction://noaction"/>
              </a:rPr>
              <a:t>            </a:t>
            </a:r>
            <a:r>
              <a:rPr lang="de-DE" altLang="de-DE" sz="2000" b="1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38993" name="Text Box 81"/>
          <p:cNvSpPr txBox="1">
            <a:spLocks noChangeArrowheads="1"/>
          </p:cNvSpPr>
          <p:nvPr/>
        </p:nvSpPr>
        <p:spPr bwMode="auto">
          <a:xfrm>
            <a:off x="323850" y="5300663"/>
            <a:ext cx="662305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Religionslehre</a:t>
            </a:r>
          </a:p>
        </p:txBody>
      </p:sp>
      <p:sp>
        <p:nvSpPr>
          <p:cNvPr id="38994" name="Text Box 82"/>
          <p:cNvSpPr txBox="1">
            <a:spLocks noChangeArrowheads="1"/>
          </p:cNvSpPr>
          <p:nvPr/>
        </p:nvSpPr>
        <p:spPr bwMode="auto">
          <a:xfrm>
            <a:off x="323850" y="5805488"/>
            <a:ext cx="83058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1">
                <a:latin typeface="Times New Roman" panose="02020603050405020304" pitchFamily="18" charset="0"/>
              </a:rPr>
              <a:t>Sport</a:t>
            </a:r>
          </a:p>
        </p:txBody>
      </p:sp>
      <p:sp>
        <p:nvSpPr>
          <p:cNvPr id="17488" name="Rechteck 20">
            <a:extLst>
              <a:ext uri="{FF2B5EF4-FFF2-40B4-BE49-F238E27FC236}">
                <a16:creationId xmlns:a16="http://schemas.microsoft.com/office/drawing/2014/main" id="{31D24572-441C-4317-A939-D98AF65B1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88913"/>
            <a:ext cx="8785225" cy="10779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Pflichtfächer u. Mindestbelegungsdauer </a:t>
            </a:r>
          </a:p>
          <a:p>
            <a:pPr algn="ctr" eaLnBrk="1" hangingPunct="1">
              <a:defRPr/>
            </a:pP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in der </a:t>
            </a:r>
            <a:r>
              <a:rPr lang="de-DE" sz="3200" dirty="0" err="1">
                <a:solidFill>
                  <a:schemeClr val="accent1">
                    <a:lumMod val="50000"/>
                  </a:schemeClr>
                </a:solidFill>
              </a:rPr>
              <a:t>gym</a:t>
            </a: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. Oberstufe</a:t>
            </a:r>
            <a:r>
              <a:rPr lang="de-DE" sz="3200" dirty="0">
                <a:solidFill>
                  <a:schemeClr val="accent1">
                    <a:lumMod val="50000"/>
                  </a:schemeClr>
                </a:solidFill>
                <a:hlinkClick r:id="" action="ppaction://hlinkshowjump?jump=lastslideviewed"/>
              </a:rPr>
              <a:t>       </a:t>
            </a:r>
            <a:endParaRPr lang="de-DE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609" name="Fußzeilenplatzhalter 2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8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8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85" grpId="0" animBg="1" autoUpdateAnimBg="0"/>
      <p:bldP spid="38986" grpId="0" animBg="1" autoUpdateAnimBg="0"/>
      <p:bldP spid="38987" grpId="0" animBg="1" autoUpdateAnimBg="0"/>
      <p:bldP spid="38988" grpId="0" animBg="1" autoUpdateAnimBg="0"/>
      <p:bldP spid="38989" grpId="0" animBg="1" autoUpdateAnimBg="0"/>
      <p:bldP spid="38990" grpId="0" animBg="1" autoUpdateAnimBg="0"/>
      <p:bldP spid="38991" grpId="0" animBg="1" autoUpdateAnimBg="0"/>
      <p:bldP spid="38992" grpId="0" animBg="1" autoUpdateAnimBg="0"/>
      <p:bldP spid="38993" grpId="0" animBg="1" autoUpdateAnimBg="0"/>
      <p:bldP spid="3899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Wahl der vier Abiturfächer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7504BD6-B48B-400C-9236-E42FE9BFB482}"/>
              </a:ext>
            </a:extLst>
          </p:cNvPr>
          <p:cNvGraphicFramePr>
            <a:graphicFrameLocks noGrp="1"/>
          </p:cNvGraphicFramePr>
          <p:nvPr/>
        </p:nvGraphicFramePr>
        <p:xfrm>
          <a:off x="539750" y="1700213"/>
          <a:ext cx="8064500" cy="63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9762"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LK 1</a:t>
                      </a: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schriftlich</a:t>
                      </a:r>
                    </a:p>
                  </a:txBody>
                  <a:tcPr marL="91436" marR="91436" marT="45615" marB="4561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LK 2</a:t>
                      </a: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schriftlich</a:t>
                      </a:r>
                    </a:p>
                  </a:txBody>
                  <a:tcPr marL="91436" marR="91436" marT="45615" marB="4561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GK</a:t>
                      </a: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schriftlich</a:t>
                      </a:r>
                    </a:p>
                  </a:txBody>
                  <a:tcPr marL="91436" marR="91436" marT="45615" marB="4561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GK </a:t>
                      </a:r>
                    </a:p>
                    <a:p>
                      <a:pPr algn="ctr"/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mündlich</a:t>
                      </a:r>
                    </a:p>
                  </a:txBody>
                  <a:tcPr marL="91436" marR="91436" marT="45615" marB="4561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79DDA3A6-5759-40D5-955E-896D4843A49D}"/>
              </a:ext>
            </a:extLst>
          </p:cNvPr>
          <p:cNvSpPr txBox="1"/>
          <p:nvPr/>
        </p:nvSpPr>
        <p:spPr>
          <a:xfrm>
            <a:off x="323850" y="2492375"/>
            <a:ext cx="8424863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u="sng" dirty="0"/>
              <a:t>Bedingungen</a:t>
            </a:r>
            <a:r>
              <a:rPr lang="de-DE" dirty="0"/>
              <a:t>:</a:t>
            </a:r>
          </a:p>
          <a:p>
            <a:pPr eaLnBrk="1" hangingPunct="1">
              <a:defRPr/>
            </a:pPr>
            <a:endParaRPr lang="de-DE" sz="800" dirty="0"/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de-DE" dirty="0"/>
              <a:t>Die 4 Fächer müssen die 3 Aufgabenfelder abdecken.</a:t>
            </a:r>
          </a:p>
          <a:p>
            <a:pPr marL="273050" indent="-273050" eaLnBrk="1" hangingPunct="1">
              <a:buFont typeface="Wingdings" pitchFamily="2" charset="2"/>
              <a:buChar char="Ø"/>
              <a:defRPr/>
            </a:pPr>
            <a:r>
              <a:rPr lang="de-DE" dirty="0"/>
              <a:t>Unter den 4 Fächern müssen 2 Fächer aus der Fächer- gruppe Deutsch/Fremdsprache/Mathematik sein.</a:t>
            </a:r>
          </a:p>
          <a:p>
            <a:pPr marL="176213" indent="-176213" eaLnBrk="1" hangingPunct="1">
              <a:buFont typeface="Wingdings" pitchFamily="2" charset="2"/>
              <a:buChar char="Ø"/>
              <a:defRPr/>
            </a:pPr>
            <a:r>
              <a:rPr lang="de-DE" dirty="0"/>
              <a:t>Die Fächer müssen in Q1 und Q 2 schriftlich sein.</a:t>
            </a:r>
          </a:p>
          <a:p>
            <a:pPr marL="273050" indent="-273050" eaLnBrk="1" hangingPunct="1">
              <a:buFont typeface="Wingdings" pitchFamily="2" charset="2"/>
              <a:buChar char="Ø"/>
              <a:defRPr/>
            </a:pPr>
            <a:r>
              <a:rPr lang="de-DE" dirty="0"/>
              <a:t>Aufgabenfeld 1 kann nur durch Deutsch oder eine FS  abgedeckt werden.</a:t>
            </a:r>
          </a:p>
          <a:p>
            <a:pPr marL="176213" indent="-176213" eaLnBrk="1" hangingPunct="1">
              <a:buFont typeface="Wingdings" pitchFamily="2" charset="2"/>
              <a:buChar char="Ø"/>
              <a:defRPr/>
            </a:pPr>
            <a:r>
              <a:rPr lang="de-DE" dirty="0"/>
              <a:t>Religion kann das Aufgabenfeld 2 vertreten.</a:t>
            </a:r>
          </a:p>
          <a:p>
            <a:pPr marL="176213" indent="-176213" eaLnBrk="1" hangingPunct="1">
              <a:buFontTx/>
              <a:buChar char="-"/>
              <a:defRPr/>
            </a:pPr>
            <a:endParaRPr lang="de-DE" dirty="0"/>
          </a:p>
          <a:p>
            <a:pPr marL="176213" indent="-176213" eaLnBrk="1" hangingPunct="1">
              <a:buFontTx/>
              <a:buChar char="-"/>
              <a:defRPr/>
            </a:pPr>
            <a:endParaRPr lang="de-DE" dirty="0"/>
          </a:p>
        </p:txBody>
      </p:sp>
      <p:sp>
        <p:nvSpPr>
          <p:cNvPr id="23568" name="Fußzeilenplatzhalter 8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D89A4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74856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E9273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smtClean="0">
                <a:solidFill>
                  <a:srgbClr val="FFFFFF"/>
                </a:solidFill>
                <a:latin typeface="Times New Roman" panose="02020603050405020304" pitchFamily="18" charset="0"/>
              </a:rPr>
              <a:t>Gym. Wilnsdorf  Oberstufenberatung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Haemer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955</Words>
  <Application>Microsoft Office PowerPoint</Application>
  <PresentationFormat>Bildschirmpräsentation (4:3)</PresentationFormat>
  <Paragraphs>277</Paragraphs>
  <Slides>15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Georgia</vt:lpstr>
      <vt:lpstr>Times New Roman</vt:lpstr>
      <vt:lpstr>Wingdings</vt:lpstr>
      <vt:lpstr>Wingdings 2</vt:lpstr>
      <vt:lpstr>Cronus</vt:lpstr>
      <vt:lpstr>Gymnasium Wilnsdorf: Von der Einführungsphase  in die Qualifikationsphase</vt:lpstr>
      <vt:lpstr>Aufbau der Oberstufe</vt:lpstr>
      <vt:lpstr>Versetzung in die Qualifikationsphase</vt:lpstr>
      <vt:lpstr>Zeitplan für Wahlverfahren 2020 </vt:lpstr>
      <vt:lpstr>Wahl der Leistungskurse</vt:lpstr>
      <vt:lpstr>Grundsätzliches LK-Angebot  am Gym. Wilnsdorf </vt:lpstr>
      <vt:lpstr>Grundsätzliches LK-Angebot  am Gym. Wilnsdorf </vt:lpstr>
      <vt:lpstr>PowerPoint-Präsentation</vt:lpstr>
      <vt:lpstr>Wahl der vier Abiturfächer</vt:lpstr>
      <vt:lpstr>PowerPoint-Präsentation</vt:lpstr>
      <vt:lpstr>PowerPoint-Präsentation</vt:lpstr>
      <vt:lpstr>Klausurverpflichtung in Qualifikationsphase</vt:lpstr>
      <vt:lpstr>Gesamtqualifikation</vt:lpstr>
      <vt:lpstr>   Zulassung zur Abiturprüfung: zulässige Minderleistungen</vt:lpstr>
      <vt:lpstr>Tabelle zur Ermittlung des Abiturdurchschnitts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Gymnasium Wilnsdorf: Infos zur Oberstufe</dc:title>
  <dc:creator>gunter</dc:creator>
  <cp:lastModifiedBy>Gunter Arhelger</cp:lastModifiedBy>
  <cp:revision>166</cp:revision>
  <dcterms:created xsi:type="dcterms:W3CDTF">2010-05-13T17:01:17Z</dcterms:created>
  <dcterms:modified xsi:type="dcterms:W3CDTF">2020-04-22T14:43:27Z</dcterms:modified>
</cp:coreProperties>
</file>